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50" r:id="rId3"/>
    <p:sldId id="351" r:id="rId4"/>
    <p:sldId id="256" r:id="rId5"/>
    <p:sldId id="295" r:id="rId6"/>
    <p:sldId id="288" r:id="rId7"/>
    <p:sldId id="296" r:id="rId8"/>
    <p:sldId id="297" r:id="rId9"/>
    <p:sldId id="298" r:id="rId10"/>
    <p:sldId id="258" r:id="rId11"/>
    <p:sldId id="300" r:id="rId12"/>
    <p:sldId id="289" r:id="rId13"/>
    <p:sldId id="290" r:id="rId14"/>
    <p:sldId id="324" r:id="rId15"/>
    <p:sldId id="268" r:id="rId16"/>
    <p:sldId id="270" r:id="rId17"/>
    <p:sldId id="325" r:id="rId18"/>
    <p:sldId id="303" r:id="rId19"/>
    <p:sldId id="305" r:id="rId20"/>
    <p:sldId id="309" r:id="rId21"/>
    <p:sldId id="306" r:id="rId22"/>
    <p:sldId id="275" r:id="rId23"/>
    <p:sldId id="315" r:id="rId24"/>
    <p:sldId id="322" r:id="rId25"/>
    <p:sldId id="316" r:id="rId26"/>
    <p:sldId id="323" r:id="rId27"/>
    <p:sldId id="318" r:id="rId28"/>
    <p:sldId id="319" r:id="rId29"/>
    <p:sldId id="311" r:id="rId30"/>
    <p:sldId id="283" r:id="rId31"/>
    <p:sldId id="292" r:id="rId32"/>
    <p:sldId id="293" r:id="rId33"/>
    <p:sldId id="294" r:id="rId34"/>
    <p:sldId id="332" r:id="rId35"/>
    <p:sldId id="333" r:id="rId36"/>
    <p:sldId id="352" r:id="rId37"/>
    <p:sldId id="353" r:id="rId38"/>
    <p:sldId id="354" r:id="rId39"/>
    <p:sldId id="355" r:id="rId40"/>
    <p:sldId id="33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39" r:id="rId51"/>
    <p:sldId id="340" r:id="rId52"/>
    <p:sldId id="341" r:id="rId53"/>
    <p:sldId id="342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4" r:id="rId62"/>
    <p:sldId id="373" r:id="rId63"/>
    <p:sldId id="328" r:id="rId64"/>
    <p:sldId id="327" r:id="rId65"/>
    <p:sldId id="326" r:id="rId66"/>
    <p:sldId id="329" r:id="rId67"/>
    <p:sldId id="330" r:id="rId68"/>
    <p:sldId id="331" r:id="rId69"/>
    <p:sldId id="379" r:id="rId70"/>
    <p:sldId id="380" r:id="rId71"/>
    <p:sldId id="403" r:id="rId72"/>
    <p:sldId id="381" r:id="rId73"/>
    <p:sldId id="383" r:id="rId74"/>
    <p:sldId id="384" r:id="rId75"/>
    <p:sldId id="385" r:id="rId76"/>
    <p:sldId id="402" r:id="rId77"/>
    <p:sldId id="386" r:id="rId78"/>
    <p:sldId id="387" r:id="rId79"/>
    <p:sldId id="388" r:id="rId80"/>
    <p:sldId id="389" r:id="rId81"/>
    <p:sldId id="390" r:id="rId82"/>
    <p:sldId id="391" r:id="rId83"/>
    <p:sldId id="392" r:id="rId84"/>
    <p:sldId id="393" r:id="rId85"/>
    <p:sldId id="396" r:id="rId86"/>
    <p:sldId id="394" r:id="rId87"/>
    <p:sldId id="395" r:id="rId88"/>
    <p:sldId id="397" r:id="rId89"/>
    <p:sldId id="398" r:id="rId90"/>
    <p:sldId id="405" r:id="rId91"/>
    <p:sldId id="406" r:id="rId92"/>
    <p:sldId id="407" r:id="rId93"/>
    <p:sldId id="408" r:id="rId94"/>
    <p:sldId id="409" r:id="rId95"/>
    <p:sldId id="410" r:id="rId96"/>
    <p:sldId id="419" r:id="rId97"/>
    <p:sldId id="411" r:id="rId98"/>
    <p:sldId id="412" r:id="rId99"/>
    <p:sldId id="413" r:id="rId100"/>
    <p:sldId id="415" r:id="rId101"/>
    <p:sldId id="414" r:id="rId102"/>
    <p:sldId id="416" r:id="rId103"/>
    <p:sldId id="417" r:id="rId104"/>
    <p:sldId id="420" r:id="rId105"/>
    <p:sldId id="421" r:id="rId106"/>
    <p:sldId id="422" r:id="rId107"/>
    <p:sldId id="423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 </a:t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mk-MK" dirty="0" smtClean="0"/>
              <a:t>	ЗООНОЗИТЕ КАКО РИЗИК ФАКТОР ЗА ПРОФЕСИОНАЛНО ЗАБОЛУВАЊЕ НА ВЕТЕРИНАРИТЕ И ВЕТЕРИНАРНИТЕ ТЕХНИЧАРИ</a:t>
            </a:r>
          </a:p>
          <a:p>
            <a:pPr>
              <a:buNone/>
            </a:pPr>
            <a:endParaRPr lang="mk-MK" dirty="0" smtClean="0"/>
          </a:p>
          <a:p>
            <a:pPr lvl="4">
              <a:buNone/>
            </a:pPr>
            <a:r>
              <a:rPr lang="mk-MK" sz="3200" dirty="0" smtClean="0"/>
              <a:t>  Доц д-р Вело Марковски</a:t>
            </a:r>
          </a:p>
          <a:p>
            <a:pPr lvl="4">
              <a:buNone/>
            </a:pPr>
            <a:r>
              <a:rPr lang="mk-MK" sz="3200" dirty="0" smtClean="0"/>
              <a:t>  Факултет за медицински науки   УГД - Штип</a:t>
            </a:r>
            <a:endParaRPr lang="mk-MK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Пневмонии</a:t>
            </a:r>
            <a:r>
              <a:rPr lang="en-US" dirty="0" smtClean="0"/>
              <a:t> 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Causative Agents of Acute Pneumonia</a:t>
            </a:r>
            <a:r>
              <a:rPr lang="en-US" sz="3600" b="1" dirty="0" smtClean="0">
                <a:solidFill>
                  <a:srgbClr val="FFFF00"/>
                </a:solidFill>
              </a:rPr>
              <a:t>—Fungi</a:t>
            </a:r>
            <a:endParaRPr lang="mk-MK" sz="36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Common</a:t>
            </a:r>
          </a:p>
          <a:p>
            <a:r>
              <a:rPr lang="en-US" b="1" i="1" dirty="0" err="1" smtClean="0">
                <a:solidFill>
                  <a:srgbClr val="FFFF00"/>
                </a:solidFill>
              </a:rPr>
              <a:t>Histoplasma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capsulatum</a:t>
            </a: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i="1" dirty="0" err="1" smtClean="0">
                <a:solidFill>
                  <a:srgbClr val="FFFF00"/>
                </a:solidFill>
              </a:rPr>
              <a:t>Coccidioides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immitis</a:t>
            </a: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Agents of </a:t>
            </a:r>
            <a:r>
              <a:rPr lang="en-US" dirty="0" err="1" smtClean="0"/>
              <a:t>Mucormycosis</a:t>
            </a:r>
            <a:endParaRPr lang="en-US" dirty="0" smtClean="0"/>
          </a:p>
          <a:p>
            <a:r>
              <a:rPr lang="en-US" i="1" dirty="0" err="1" smtClean="0"/>
              <a:t>Rhizopus</a:t>
            </a:r>
            <a:r>
              <a:rPr lang="en-US" i="1" dirty="0" smtClean="0"/>
              <a:t> spp.</a:t>
            </a:r>
          </a:p>
          <a:p>
            <a:r>
              <a:rPr lang="en-US" i="1" dirty="0" err="1" smtClean="0"/>
              <a:t>Absidia</a:t>
            </a:r>
            <a:r>
              <a:rPr lang="en-US" i="1" dirty="0" smtClean="0"/>
              <a:t> spp.</a:t>
            </a:r>
          </a:p>
          <a:p>
            <a:r>
              <a:rPr lang="en-US" i="1" dirty="0" err="1" smtClean="0"/>
              <a:t>Mucor</a:t>
            </a:r>
            <a:r>
              <a:rPr lang="en-US" i="1" dirty="0" smtClean="0"/>
              <a:t> spp.</a:t>
            </a:r>
          </a:p>
          <a:p>
            <a:r>
              <a:rPr lang="en-US" i="1" dirty="0" err="1" smtClean="0"/>
              <a:t>Cunninghamella</a:t>
            </a:r>
            <a:r>
              <a:rPr lang="en-US" i="1" dirty="0" smtClean="0"/>
              <a:t> spp.</a:t>
            </a:r>
          </a:p>
          <a:p>
            <a:r>
              <a:rPr lang="en-US" b="1" i="1" dirty="0" err="1" smtClean="0">
                <a:solidFill>
                  <a:srgbClr val="FF0000"/>
                </a:solidFill>
              </a:rPr>
              <a:t>blastomycosis</a:t>
            </a:r>
            <a:endParaRPr lang="mk-MK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en-US" b="1" i="1" dirty="0" smtClean="0"/>
              <a:t>Uncommon</a:t>
            </a:r>
          </a:p>
          <a:p>
            <a:r>
              <a:rPr lang="en-US" i="1" dirty="0" err="1" smtClean="0"/>
              <a:t>Aspergillus</a:t>
            </a:r>
            <a:r>
              <a:rPr lang="en-US" i="1" dirty="0" smtClean="0"/>
              <a:t> spp.</a:t>
            </a:r>
          </a:p>
          <a:p>
            <a:r>
              <a:rPr lang="en-US" i="1" dirty="0" smtClean="0"/>
              <a:t>Candida spp.</a:t>
            </a:r>
            <a:endParaRPr lang="mk-MK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pic>
        <p:nvPicPr>
          <p:cNvPr id="6" name="Content Placeholder 5" descr="C:\Users\Mati\Downloads\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411175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mk-MK" dirty="0" smtClean="0"/>
              <a:t>Серолошки тестови</a:t>
            </a:r>
          </a:p>
          <a:p>
            <a:r>
              <a:rPr lang="mk-MK" dirty="0" smtClean="0"/>
              <a:t>ИИФ- бара големо искуство</a:t>
            </a:r>
          </a:p>
          <a:p>
            <a:r>
              <a:rPr lang="mk-MK" dirty="0" smtClean="0"/>
              <a:t>ЕЛИСА</a:t>
            </a:r>
            <a:endParaRPr lang="mk-MK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DIFFERENTIAL DIAGNOSIS</a:t>
            </a:r>
          </a:p>
          <a:p>
            <a:r>
              <a:rPr lang="en-US" b="1" dirty="0" smtClean="0"/>
              <a:t>Acute VL </a:t>
            </a:r>
            <a:r>
              <a:rPr lang="en-US" dirty="0" smtClean="0"/>
              <a:t>has a much broader differential to</a:t>
            </a:r>
            <a:r>
              <a:rPr lang="pt-BR" dirty="0" smtClean="0"/>
              <a:t> </a:t>
            </a:r>
            <a:r>
              <a:rPr lang="pt-BR" b="1" dirty="0" smtClean="0"/>
              <a:t>malaria</a:t>
            </a:r>
            <a:r>
              <a:rPr lang="pt-BR" dirty="0" smtClean="0"/>
              <a:t>, </a:t>
            </a:r>
            <a:r>
              <a:rPr lang="pt-BR" b="1" dirty="0" smtClean="0">
                <a:solidFill>
                  <a:srgbClr val="FF0000"/>
                </a:solidFill>
              </a:rPr>
              <a:t>enteric fevers</a:t>
            </a:r>
            <a:r>
              <a:rPr lang="pt-BR" dirty="0" smtClean="0"/>
              <a:t>, </a:t>
            </a:r>
            <a:r>
              <a:rPr lang="pt-BR" b="1" dirty="0" smtClean="0"/>
              <a:t>bacterial endocarditis</a:t>
            </a:r>
            <a:r>
              <a:rPr lang="pt-BR" dirty="0" smtClean="0"/>
              <a:t>, sarcoidosis, </a:t>
            </a:r>
            <a:r>
              <a:rPr lang="en-US" dirty="0" err="1" smtClean="0"/>
              <a:t>hemophagocytic</a:t>
            </a:r>
            <a:r>
              <a:rPr lang="en-US" dirty="0" smtClean="0"/>
              <a:t> syndromes, </a:t>
            </a:r>
            <a:r>
              <a:rPr lang="en-US" b="1" dirty="0" smtClean="0">
                <a:solidFill>
                  <a:srgbClr val="FF0000"/>
                </a:solidFill>
              </a:rPr>
              <a:t>typhus</a:t>
            </a:r>
            <a:r>
              <a:rPr lang="en-US" dirty="0" smtClean="0"/>
              <a:t>, acute </a:t>
            </a:r>
            <a:r>
              <a:rPr lang="en-US" dirty="0" err="1" smtClean="0"/>
              <a:t>schistosomiasis</a:t>
            </a:r>
            <a:r>
              <a:rPr lang="en-US" dirty="0" smtClean="0"/>
              <a:t>, </a:t>
            </a:r>
            <a:r>
              <a:rPr lang="en-US" b="1" dirty="0" err="1" smtClean="0"/>
              <a:t>miliary</a:t>
            </a:r>
            <a:r>
              <a:rPr lang="en-US" b="1" dirty="0" smtClean="0"/>
              <a:t> tuberculosis</a:t>
            </a:r>
            <a:r>
              <a:rPr lang="en-US" dirty="0" smtClean="0"/>
              <a:t>, and amebic liver abscess</a:t>
            </a:r>
          </a:p>
          <a:p>
            <a:r>
              <a:rPr lang="en-US" dirty="0" err="1" smtClean="0"/>
              <a:t>Subacute</a:t>
            </a:r>
            <a:r>
              <a:rPr lang="en-US" dirty="0" smtClean="0"/>
              <a:t> or chronic VL may be confused with </a:t>
            </a:r>
            <a:r>
              <a:rPr lang="en-US" b="1" dirty="0" smtClean="0"/>
              <a:t>brucellosis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prolonged </a:t>
            </a:r>
            <a:r>
              <a:rPr lang="en-US" b="1" i="1" dirty="0" smtClean="0">
                <a:solidFill>
                  <a:srgbClr val="FF0000"/>
                </a:solidFill>
              </a:rPr>
              <a:t>Salmonella </a:t>
            </a:r>
            <a:r>
              <a:rPr lang="en-US" b="1" i="1" dirty="0" err="1" smtClean="0">
                <a:solidFill>
                  <a:srgbClr val="FF0000"/>
                </a:solidFill>
              </a:rPr>
              <a:t>bacteremia</a:t>
            </a:r>
            <a:r>
              <a:rPr lang="en-US" i="1" dirty="0" smtClean="0"/>
              <a:t>, </a:t>
            </a:r>
            <a:r>
              <a:rPr lang="en-US" b="1" i="1" dirty="0" err="1" smtClean="0">
                <a:solidFill>
                  <a:srgbClr val="00B0F0"/>
                </a:solidFill>
              </a:rPr>
              <a:t>histoplasmosis</a:t>
            </a:r>
            <a:r>
              <a:rPr lang="en-US" i="1" dirty="0" smtClean="0"/>
              <a:t>, infectious mononucleosis, </a:t>
            </a:r>
            <a:r>
              <a:rPr lang="en-US" b="1" dirty="0" smtClean="0"/>
              <a:t>lymphoma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F0"/>
                </a:solidFill>
              </a:rPr>
              <a:t>leukemia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myeloproliferative</a:t>
            </a:r>
            <a:r>
              <a:rPr lang="en-US" b="1" dirty="0" smtClean="0">
                <a:solidFill>
                  <a:srgbClr val="FF0000"/>
                </a:solidFill>
              </a:rPr>
              <a:t> disease</a:t>
            </a:r>
            <a:r>
              <a:rPr lang="en-US" dirty="0" smtClean="0"/>
              <a:t>, </a:t>
            </a:r>
            <a:r>
              <a:rPr lang="en-US" dirty="0" err="1" smtClean="0"/>
              <a:t>hepatosplenic</a:t>
            </a:r>
            <a:r>
              <a:rPr lang="en-US" dirty="0" smtClean="0"/>
              <a:t> </a:t>
            </a:r>
            <a:r>
              <a:rPr lang="en-US" dirty="0" err="1" smtClean="0"/>
              <a:t>schistosomiasis</a:t>
            </a:r>
            <a:r>
              <a:rPr lang="en-US" dirty="0" smtClean="0"/>
              <a:t>, and chronic malaria</a:t>
            </a:r>
            <a:endParaRPr lang="mk-MK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Третман на лајшманијаза </a:t>
            </a:r>
          </a:p>
          <a:p>
            <a:r>
              <a:rPr lang="ru-RU" b="1" dirty="0" smtClean="0"/>
              <a:t>амфотерицин Б </a:t>
            </a:r>
            <a:r>
              <a:rPr lang="ru-RU" dirty="0" smtClean="0"/>
              <a:t>=3mg / kg телесна тежина на ден во деновите од 1 до 5, 14, и 21</a:t>
            </a:r>
          </a:p>
          <a:p>
            <a:r>
              <a:rPr lang="ru-RU" b="1" dirty="0" smtClean="0"/>
              <a:t>Pentavalent антимон (SbV)</a:t>
            </a:r>
          </a:p>
          <a:p>
            <a:r>
              <a:rPr lang="ru-RU" dirty="0" smtClean="0"/>
              <a:t>20mg на SbV / kg телесна тежина на ден за 28 дена </a:t>
            </a:r>
          </a:p>
          <a:p>
            <a:r>
              <a:rPr lang="ru-RU" dirty="0" smtClean="0"/>
              <a:t>Pentostam, GSK; </a:t>
            </a:r>
            <a:r>
              <a:rPr lang="ru-RU" dirty="0" smtClean="0">
                <a:solidFill>
                  <a:srgbClr val="FF0000"/>
                </a:solidFill>
              </a:rPr>
              <a:t>Glucantime, Санофи Авентис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Cutaneous</a:t>
            </a:r>
            <a:r>
              <a:rPr lang="en-US" dirty="0" smtClean="0"/>
              <a:t> </a:t>
            </a:r>
            <a:r>
              <a:rPr lang="en-US" dirty="0" err="1" smtClean="0"/>
              <a:t>Leishmaniasis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2400" dirty="0" smtClean="0"/>
              <a:t>Old World </a:t>
            </a:r>
            <a:r>
              <a:rPr lang="en-US" sz="2400" dirty="0" err="1" smtClean="0"/>
              <a:t>cutaneous</a:t>
            </a:r>
            <a:r>
              <a:rPr lang="en-US" sz="2400" dirty="0" smtClean="0"/>
              <a:t> </a:t>
            </a:r>
            <a:r>
              <a:rPr lang="en-US" sz="2400" dirty="0" err="1" smtClean="0"/>
              <a:t>leishmaniasis</a:t>
            </a:r>
            <a:r>
              <a:rPr lang="en-US" sz="2400" dirty="0" smtClean="0"/>
              <a:t> caused by </a:t>
            </a:r>
            <a:r>
              <a:rPr lang="en-US" sz="2400" i="1" dirty="0" smtClean="0"/>
              <a:t>L. major</a:t>
            </a:r>
          </a:p>
          <a:p>
            <a:endParaRPr lang="en-US" i="1" dirty="0" smtClean="0"/>
          </a:p>
          <a:p>
            <a:endParaRPr lang="mk-M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057400"/>
            <a:ext cx="6667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Cutaneous</a:t>
            </a:r>
            <a:r>
              <a:rPr lang="en-US" dirty="0" smtClean="0"/>
              <a:t> </a:t>
            </a:r>
            <a:r>
              <a:rPr lang="en-US" dirty="0" err="1" smtClean="0"/>
              <a:t>Leishmaniasis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World </a:t>
            </a:r>
            <a:r>
              <a:rPr lang="en-US" b="1" dirty="0" err="1" smtClean="0"/>
              <a:t>cl</a:t>
            </a:r>
            <a:r>
              <a:rPr lang="en-US" dirty="0" smtClean="0"/>
              <a:t> caused by </a:t>
            </a:r>
            <a:r>
              <a:rPr lang="en-US" i="1" dirty="0" err="1" smtClean="0"/>
              <a:t>L.guyanensis</a:t>
            </a:r>
            <a:endParaRPr lang="mk-M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350" y="1600200"/>
            <a:ext cx="60692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 </a:t>
            </a:r>
            <a:r>
              <a:rPr lang="mk-MK" sz="2700" dirty="0" smtClean="0"/>
              <a:t>ЗООНОЗИТЕ КАКО РИЗИК ФАКТОР ЗА ПРОФЕСИОНАЛНО ЗАБОЛУВАЊЕ НА ВЕТЕРИНАРИТЕ </a:t>
            </a:r>
            <a:endParaRPr lang="mk-MK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mk-MK" b="1" dirty="0" smtClean="0"/>
              <a:t>Заклучок</a:t>
            </a:r>
          </a:p>
          <a:p>
            <a:r>
              <a:rPr lang="mk-MK" dirty="0" smtClean="0"/>
              <a:t>Зоонозите се многу чести заболувања меѓу луѓето</a:t>
            </a:r>
          </a:p>
          <a:p>
            <a:r>
              <a:rPr lang="mk-MK" dirty="0" smtClean="0"/>
              <a:t>На нив мора да се мисли без разлика на моменталната епизоотска и епидемилошка </a:t>
            </a:r>
            <a:r>
              <a:rPr lang="mk-MK" dirty="0" smtClean="0"/>
              <a:t>состојба</a:t>
            </a:r>
            <a:endParaRPr lang="mk-MK" dirty="0" smtClean="0"/>
          </a:p>
          <a:p>
            <a:r>
              <a:rPr lang="mk-MK" dirty="0" smtClean="0"/>
              <a:t>Зоонозите кои предизвикуваат пневмонии мора да се сватат многу сериозно</a:t>
            </a:r>
          </a:p>
          <a:p>
            <a:r>
              <a:rPr lang="mk-MK" dirty="0" smtClean="0"/>
              <a:t>Ветеринарните работници мора во секое време  на преглед или интервенција да носат заштитна облека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 </a:t>
            </a:r>
            <a:r>
              <a:rPr lang="mk-MK" sz="2700" dirty="0" smtClean="0"/>
              <a:t>ЗООНОЗИТЕ КАКО РИЗИК ФАКТОР ЗА ПРОФЕСИОНАЛНО ЗАБОЛУВАЊЕ НА ВЕТЕРИНАРИТЕ </a:t>
            </a:r>
            <a:endParaRPr lang="mk-MK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mk-MK" b="1" dirty="0" smtClean="0"/>
              <a:t>Заклучок</a:t>
            </a:r>
          </a:p>
          <a:p>
            <a:r>
              <a:rPr lang="mk-MK" dirty="0" smtClean="0"/>
              <a:t>Ветеринарните работници треба да се вакцинираат со сите достапни вакцини за заштита од зоонози</a:t>
            </a:r>
          </a:p>
          <a:p>
            <a:r>
              <a:rPr lang="mk-MK" dirty="0" smtClean="0"/>
              <a:t>Ветеринарите во многу учествуваат во заштитата од зоонозите на своите вработени, на сточарите но и целата популација</a:t>
            </a:r>
          </a:p>
          <a:p>
            <a:r>
              <a:rPr lang="mk-MK" dirty="0" smtClean="0"/>
              <a:t>Неопходна е континуирана едукација и будно следење на епизоотската состојба на теренот</a:t>
            </a:r>
            <a:endParaRPr lang="mk-M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pic>
        <p:nvPicPr>
          <p:cNvPr id="6" name="irc_mi" descr="http://bajka107.blox.pl/resource/uklad_oddechow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30750" y="1600200"/>
            <a:ext cx="648249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Pulmonary Host Defenses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Нормалното функционирање на</a:t>
            </a:r>
            <a:r>
              <a:rPr lang="en-US" dirty="0" smtClean="0"/>
              <a:t> </a:t>
            </a:r>
            <a:r>
              <a:rPr lang="mk-MK" dirty="0" smtClean="0"/>
              <a:t>одбранбените механизми </a:t>
            </a:r>
            <a:r>
              <a:rPr lang="en-US" dirty="0" smtClean="0"/>
              <a:t>-</a:t>
            </a:r>
            <a:r>
              <a:rPr lang="mk-MK" dirty="0" smtClean="0"/>
              <a:t>ги одржат стерилни долн</a:t>
            </a:r>
            <a:r>
              <a:rPr lang="en-US" dirty="0" smtClean="0"/>
              <a:t>o</a:t>
            </a:r>
            <a:r>
              <a:rPr lang="mk-MK" dirty="0" smtClean="0"/>
              <a:t> респираторни пат</a:t>
            </a:r>
          </a:p>
          <a:p>
            <a:r>
              <a:rPr lang="mk-MK" dirty="0" smtClean="0"/>
              <a:t>Само 5-10% лимфатични клетки се присутни во белодробен паренхим (кај здрав)</a:t>
            </a:r>
          </a:p>
          <a:p>
            <a:r>
              <a:rPr lang="mk-MK" dirty="0" smtClean="0"/>
              <a:t>Т-Ли, клетки природни убици, цитокини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mk-MK" dirty="0" smtClean="0"/>
              <a:t> (</a:t>
            </a:r>
            <a:r>
              <a:rPr lang="en-US" dirty="0" smtClean="0"/>
              <a:t>IL-1, interferon-</a:t>
            </a:r>
            <a:r>
              <a:rPr lang="el-GR" dirty="0" smtClean="0"/>
              <a:t>γ, </a:t>
            </a:r>
            <a:r>
              <a:rPr lang="en-US" dirty="0" smtClean="0"/>
              <a:t> TNF-</a:t>
            </a:r>
            <a:r>
              <a:rPr lang="el-GR" dirty="0" smtClean="0"/>
              <a:t>α</a:t>
            </a:r>
            <a:r>
              <a:rPr lang="en-US" dirty="0" smtClean="0"/>
              <a:t>)</a:t>
            </a:r>
          </a:p>
          <a:p>
            <a:r>
              <a:rPr lang="mk-MK" dirty="0" smtClean="0"/>
              <a:t>Продукција на антитела;цитотксично дејство, продукција на медијатори на инфламација</a:t>
            </a:r>
            <a:endParaRPr lang="en-US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Pulmonary Host Defenses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Фактори на предиспозиција=пневмониа</a:t>
            </a:r>
          </a:p>
          <a:p>
            <a:r>
              <a:rPr lang="mk-MK" dirty="0" smtClean="0"/>
              <a:t>Вирусни инфекции, пушење, алкохол, престој во задимени простории, користење н апумпици, медицински интервенции (асистирана вентилација,сонди, биопсии, бронхоскопија..), аспирација на нормална флора од орофаринкс (спиење, нарушувања на свеста..), белодробен едем, ацидоза.....</a:t>
            </a:r>
          </a:p>
          <a:p>
            <a:r>
              <a:rPr lang="en-US" b="1" i="1" dirty="0" err="1" smtClean="0">
                <a:solidFill>
                  <a:srgbClr val="FF0000"/>
                </a:solidFill>
              </a:rPr>
              <a:t>Mycoplasma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pneumoniae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mk-MK" b="1" i="1" dirty="0" smtClean="0">
                <a:solidFill>
                  <a:srgbClr val="FF0000"/>
                </a:solidFill>
              </a:rPr>
              <a:t>и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Haemophilus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influenzae</a:t>
            </a:r>
            <a:r>
              <a:rPr lang="mk-MK" b="1" i="1" dirty="0" smtClean="0">
                <a:solidFill>
                  <a:srgbClr val="FF0000"/>
                </a:solidFill>
              </a:rPr>
              <a:t>= пневмонија и без овие фактори</a:t>
            </a:r>
            <a:endParaRPr lang="mk-M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b="1" dirty="0" smtClean="0">
                <a:solidFill>
                  <a:srgbClr val="FF0000"/>
                </a:solidFill>
              </a:rPr>
              <a:t>Само 4-6 % 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mk-MK" b="1" dirty="0" smtClean="0">
                <a:solidFill>
                  <a:srgbClr val="FF0000"/>
                </a:solidFill>
              </a:rPr>
              <a:t> </a:t>
            </a:r>
            <a:r>
              <a:rPr lang="mk-MK" dirty="0" smtClean="0"/>
              <a:t>од сите пациенти со респираторни симптми </a:t>
            </a:r>
            <a:r>
              <a:rPr lang="mk-MK" dirty="0" smtClean="0">
                <a:solidFill>
                  <a:srgbClr val="FF0000"/>
                </a:solidFill>
              </a:rPr>
              <a:t>(</a:t>
            </a:r>
            <a:r>
              <a:rPr lang="mk-MK" dirty="0" smtClean="0">
                <a:solidFill>
                  <a:srgbClr val="FFFF00"/>
                </a:solidFill>
              </a:rPr>
              <a:t>кашлање, болки во гради, искашлување, диспнеа)</a:t>
            </a:r>
            <a:r>
              <a:rPr lang="mk-MK" b="1" dirty="0" smtClean="0">
                <a:solidFill>
                  <a:srgbClr val="FFFF00"/>
                </a:solidFill>
              </a:rPr>
              <a:t> </a:t>
            </a:r>
            <a:r>
              <a:rPr lang="mk-MK" b="1" dirty="0" smtClean="0">
                <a:solidFill>
                  <a:srgbClr val="FF0000"/>
                </a:solidFill>
              </a:rPr>
              <a:t>= имаат пневмонија</a:t>
            </a:r>
            <a:endParaRPr lang="mk-MK" dirty="0" smtClean="0">
              <a:solidFill>
                <a:srgbClr val="FF0000"/>
              </a:solidFill>
            </a:endParaRPr>
          </a:p>
          <a:p>
            <a:r>
              <a:rPr lang="mk-MK" dirty="0" smtClean="0"/>
              <a:t>само 18 % од пациентите  што добиле пневмонија се предходно здрави (не припаѓаат кон ризични групи)</a:t>
            </a:r>
            <a:endParaRPr lang="mk-M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Пневмонии</a:t>
            </a:r>
            <a:br>
              <a:rPr lang="mk-MK" dirty="0" smtClean="0"/>
            </a:br>
            <a:r>
              <a:rPr lang="mk-MK" b="1" dirty="0" smtClean="0">
                <a:solidFill>
                  <a:srgbClr val="FF0000"/>
                </a:solidFill>
              </a:rPr>
              <a:t>Симптоми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mk-MK" dirty="0" smtClean="0"/>
              <a:t>	</a:t>
            </a:r>
            <a:r>
              <a:rPr lang="mk-MK" b="1" dirty="0" smtClean="0">
                <a:solidFill>
                  <a:srgbClr val="FF0000"/>
                </a:solidFill>
              </a:rPr>
              <a:t>Респираторни</a:t>
            </a:r>
          </a:p>
          <a:p>
            <a:r>
              <a:rPr lang="mk-MK" dirty="0" smtClean="0"/>
              <a:t>Кашлање</a:t>
            </a:r>
          </a:p>
          <a:p>
            <a:r>
              <a:rPr lang="mk-MK" dirty="0" smtClean="0"/>
              <a:t>Диспнеа</a:t>
            </a:r>
          </a:p>
          <a:p>
            <a:r>
              <a:rPr lang="mk-MK" dirty="0" smtClean="0"/>
              <a:t>Искашлување</a:t>
            </a:r>
          </a:p>
          <a:p>
            <a:r>
              <a:rPr lang="mk-MK" dirty="0" smtClean="0"/>
              <a:t>Висока температура</a:t>
            </a:r>
            <a:endParaRPr lang="mk-MK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Нереспираторни</a:t>
            </a:r>
          </a:p>
          <a:p>
            <a:r>
              <a:rPr lang="mk-MK" dirty="0" smtClean="0"/>
              <a:t>Потење</a:t>
            </a:r>
          </a:p>
          <a:p>
            <a:r>
              <a:rPr lang="mk-MK" dirty="0" smtClean="0"/>
              <a:t>Малаксаност</a:t>
            </a:r>
          </a:p>
          <a:p>
            <a:r>
              <a:rPr lang="mk-MK" dirty="0" smtClean="0"/>
              <a:t>Главоболки</a:t>
            </a:r>
          </a:p>
          <a:p>
            <a:r>
              <a:rPr lang="mk-MK" dirty="0" smtClean="0"/>
              <a:t>Гадење</a:t>
            </a:r>
          </a:p>
          <a:p>
            <a:r>
              <a:rPr lang="mk-MK" dirty="0" smtClean="0"/>
              <a:t>Миалгии</a:t>
            </a:r>
          </a:p>
          <a:p>
            <a:r>
              <a:rPr lang="mk-MK" b="1" dirty="0" smtClean="0">
                <a:solidFill>
                  <a:srgbClr val="FF0000"/>
                </a:solidFill>
              </a:rPr>
              <a:t>Деца-</a:t>
            </a:r>
          </a:p>
          <a:p>
            <a:r>
              <a:rPr lang="mk-MK" b="1" dirty="0" smtClean="0">
                <a:solidFill>
                  <a:srgbClr val="FF0000"/>
                </a:solidFill>
              </a:rPr>
              <a:t>Повраќање, течна столица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Почетокот нагол</a:t>
            </a:r>
          </a:p>
          <a:p>
            <a:r>
              <a:rPr lang="mk-MK" dirty="0" smtClean="0"/>
              <a:t>Температура =присутна кај 65-90%</a:t>
            </a:r>
          </a:p>
          <a:p>
            <a:r>
              <a:rPr lang="mk-MK" dirty="0" smtClean="0"/>
              <a:t>Пулс= се зголемува за десет за секое покачување на температурата од еден степен</a:t>
            </a:r>
          </a:p>
          <a:p>
            <a:r>
              <a:rPr lang="mk-MK" dirty="0" smtClean="0"/>
              <a:t>Респирации над 20/мин;температура над 37,8 Ц о;пулс над 100- сугерираат на пневмонија</a:t>
            </a:r>
            <a:endParaRPr lang="mk-M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Пневмонии </a:t>
            </a:r>
            <a:br>
              <a:rPr lang="mk-MK" dirty="0" smtClean="0"/>
            </a:br>
            <a:r>
              <a:rPr lang="mk-MK" sz="2700" b="1" dirty="0" smtClean="0"/>
              <a:t>разграничување на бактериска од вирусн аинфекција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mk-MK" dirty="0" smtClean="0"/>
              <a:t>Диференцирање на</a:t>
            </a:r>
            <a:r>
              <a:rPr lang="en-US" dirty="0" smtClean="0"/>
              <a:t> </a:t>
            </a:r>
            <a:r>
              <a:rPr lang="mk-MK" dirty="0" smtClean="0"/>
              <a:t>бактериска од други инфекции (вируси)</a:t>
            </a:r>
            <a:r>
              <a:rPr lang="en-US" dirty="0" smtClean="0"/>
              <a:t>=</a:t>
            </a:r>
            <a:r>
              <a:rPr lang="mk-MK" dirty="0" smtClean="0"/>
              <a:t> инфламаторни фактори</a:t>
            </a:r>
            <a:endParaRPr lang="en-US" dirty="0" smtClean="0"/>
          </a:p>
          <a:p>
            <a:r>
              <a:rPr lang="mk-MK" b="1" dirty="0" smtClean="0">
                <a:solidFill>
                  <a:srgbClr val="FF0000"/>
                </a:solidFill>
              </a:rPr>
              <a:t>бактериска инфекција </a:t>
            </a:r>
            <a:r>
              <a:rPr lang="mk-MK" dirty="0" smtClean="0"/>
              <a:t>=леукоцитоза, неутрофилија,</a:t>
            </a:r>
            <a:r>
              <a:rPr lang="en-US" dirty="0" smtClean="0"/>
              <a:t> &gt;</a:t>
            </a:r>
            <a:r>
              <a:rPr lang="mk-MK" dirty="0" smtClean="0"/>
              <a:t>СЕ, </a:t>
            </a:r>
            <a:r>
              <a:rPr lang="en-US" dirty="0" smtClean="0"/>
              <a:t>&gt;</a:t>
            </a:r>
            <a:r>
              <a:rPr lang="mk-MK" dirty="0" smtClean="0"/>
              <a:t>ЦРП</a:t>
            </a:r>
          </a:p>
          <a:p>
            <a:r>
              <a:rPr lang="mk-MK" b="1" dirty="0" smtClean="0">
                <a:solidFill>
                  <a:srgbClr val="FF0000"/>
                </a:solidFill>
              </a:rPr>
              <a:t>Вирусна инфекција </a:t>
            </a:r>
            <a:r>
              <a:rPr lang="mk-MK" dirty="0" smtClean="0"/>
              <a:t>= номални Ле, или умерено покачена леукоцитоза со предоминација на Ли во размаска, нормална СЕ, нормални вредности на ЦРП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CAP –community-acquired pneumonia</a:t>
            </a:r>
          </a:p>
          <a:p>
            <a:r>
              <a:rPr lang="en-US" dirty="0" smtClean="0"/>
              <a:t>(</a:t>
            </a:r>
            <a:r>
              <a:rPr lang="mk-MK" dirty="0" smtClean="0"/>
              <a:t>во заедница стекнати пневмонии)-</a:t>
            </a:r>
            <a:r>
              <a:rPr lang="mk-MK" b="1" dirty="0" smtClean="0">
                <a:solidFill>
                  <a:srgbClr val="FF0000"/>
                </a:solidFill>
              </a:rPr>
              <a:t>вонболнички пневмонии</a:t>
            </a:r>
          </a:p>
          <a:p>
            <a:r>
              <a:rPr lang="mk-MK" dirty="0" smtClean="0"/>
              <a:t>Типична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it-IT" sz="2000" dirty="0" smtClean="0"/>
              <a:t>NOSOCOMIAL PNEUMONIA AND PNEUMONIA IN</a:t>
            </a:r>
            <a:r>
              <a:rPr lang="mk-MK" sz="2000" dirty="0" smtClean="0"/>
              <a:t> </a:t>
            </a:r>
            <a:r>
              <a:rPr lang="en-US" sz="2000" dirty="0" smtClean="0"/>
              <a:t>THE IMMUNOSUPPRESSED HOST</a:t>
            </a:r>
            <a:endParaRPr lang="mk-MK" sz="2000" dirty="0" smtClean="0"/>
          </a:p>
          <a:p>
            <a:r>
              <a:rPr lang="mk-MK" dirty="0" smtClean="0">
                <a:solidFill>
                  <a:srgbClr val="FF0000"/>
                </a:solidFill>
              </a:rPr>
              <a:t>болничка пневмониа</a:t>
            </a:r>
          </a:p>
          <a:p>
            <a:r>
              <a:rPr lang="mk-MK" dirty="0" smtClean="0"/>
              <a:t>Атипична (интерстициска)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Пневмонии</a:t>
            </a:r>
            <a:br>
              <a:rPr lang="mk-MK" dirty="0" smtClean="0"/>
            </a:br>
            <a:r>
              <a:rPr lang="en-US" sz="2700" dirty="0" smtClean="0"/>
              <a:t>CAP –community-acquired pneumonia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Типична</a:t>
            </a:r>
          </a:p>
          <a:p>
            <a:r>
              <a:rPr lang="mk-MK" b="1" dirty="0" smtClean="0"/>
              <a:t>Богат аускултаторен наод </a:t>
            </a:r>
            <a:r>
              <a:rPr lang="mk-MK" dirty="0" smtClean="0">
                <a:solidFill>
                  <a:srgbClr val="FF0000"/>
                </a:solidFill>
              </a:rPr>
              <a:t>+ позитивен РТГ наод</a:t>
            </a:r>
          </a:p>
          <a:p>
            <a:endParaRPr lang="mk-MK" dirty="0" smtClean="0">
              <a:solidFill>
                <a:srgbClr val="FF0000"/>
              </a:solidFill>
            </a:endParaRPr>
          </a:p>
          <a:p>
            <a:r>
              <a:rPr lang="mk-MK" dirty="0" smtClean="0">
                <a:solidFill>
                  <a:srgbClr val="FF0000"/>
                </a:solidFill>
              </a:rPr>
              <a:t>Нагол (брутален) почеток, висока темпераура (39-40), болки во гради, искашлување, Ле над 15.000,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Атипична </a:t>
            </a:r>
            <a:r>
              <a:rPr lang="mk-MK" sz="2000" dirty="0" smtClean="0"/>
              <a:t>(интерстициска)</a:t>
            </a:r>
          </a:p>
          <a:p>
            <a:r>
              <a:rPr lang="mk-MK" b="1" dirty="0" smtClean="0">
                <a:solidFill>
                  <a:srgbClr val="FF0000"/>
                </a:solidFill>
              </a:rPr>
              <a:t>Нормален аускултаторен наод </a:t>
            </a:r>
            <a:r>
              <a:rPr lang="mk-MK" b="1" dirty="0" smtClean="0">
                <a:solidFill>
                  <a:srgbClr val="FFFF00"/>
                </a:solidFill>
              </a:rPr>
              <a:t>+позитивен РТГ наод</a:t>
            </a:r>
          </a:p>
          <a:p>
            <a:endParaRPr lang="mk-MK" b="1" dirty="0" smtClean="0">
              <a:solidFill>
                <a:srgbClr val="FFFF00"/>
              </a:solidFill>
            </a:endParaRPr>
          </a:p>
          <a:p>
            <a:r>
              <a:rPr lang="mk-MK" b="1" dirty="0" smtClean="0">
                <a:solidFill>
                  <a:srgbClr val="FFFF00"/>
                </a:solidFill>
              </a:rPr>
              <a:t>Почеток  брз (</a:t>
            </a:r>
            <a:r>
              <a:rPr lang="en-US" b="1" dirty="0" smtClean="0">
                <a:solidFill>
                  <a:srgbClr val="FFFF00"/>
                </a:solidFill>
              </a:rPr>
              <a:t>&gt;</a:t>
            </a:r>
            <a:r>
              <a:rPr lang="mk-MK" b="1" dirty="0" smtClean="0">
                <a:solidFill>
                  <a:srgbClr val="FFFF00"/>
                </a:solidFill>
              </a:rPr>
              <a:t>24 Ч), температура висока (38-39), сува кашлица, Ле –под 15000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 </a:t>
            </a:r>
            <a:br>
              <a:rPr lang="mk-MK" dirty="0" smtClean="0"/>
            </a:br>
            <a:r>
              <a:rPr lang="mk-MK" dirty="0" smtClean="0"/>
              <a:t> </a:t>
            </a:r>
            <a:r>
              <a:rPr lang="mk-MK" sz="2700" dirty="0" smtClean="0"/>
              <a:t>ЗООНОЗИТЕ КАКО РИЗИК ФАКТОР ЗА ПРОФЕСИОНАЛНО ЗАБОЛУВАЊЕ НА ВЕТЕРИНАРИТЕ И 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mk-MK" dirty="0" smtClean="0"/>
              <a:t>	</a:t>
            </a:r>
            <a:endParaRPr lang="mk-MK" sz="2400" dirty="0" smtClean="0"/>
          </a:p>
          <a:p>
            <a:r>
              <a:rPr lang="mk-MK" dirty="0" smtClean="0"/>
              <a:t>Ветреинарната професија =ризична професија</a:t>
            </a:r>
          </a:p>
          <a:p>
            <a:r>
              <a:rPr lang="mk-MK" dirty="0" smtClean="0"/>
              <a:t>Многу студии укажуваат дека ризикот за професионално заболување е голем</a:t>
            </a:r>
          </a:p>
          <a:p>
            <a:r>
              <a:rPr lang="mk-MK" dirty="0" smtClean="0"/>
              <a:t>за 2,9 пати повисок во однос на лекарите во хуманата медицина </a:t>
            </a:r>
            <a:r>
              <a:rPr lang="en-US" sz="1900" dirty="0" smtClean="0"/>
              <a:t>(</a:t>
            </a:r>
            <a:r>
              <a:rPr lang="en-US" sz="1900" dirty="0" err="1" smtClean="0"/>
              <a:t>Nienhaus</a:t>
            </a:r>
            <a:r>
              <a:rPr lang="en-US" sz="1900" dirty="0" smtClean="0"/>
              <a:t>)</a:t>
            </a:r>
            <a:r>
              <a:rPr lang="mk-MK" sz="1900" dirty="0" smtClean="0"/>
              <a:t> </a:t>
            </a:r>
            <a:endParaRPr lang="en-US" sz="1900" dirty="0" smtClean="0"/>
          </a:p>
          <a:p>
            <a:r>
              <a:rPr lang="mk-MK" dirty="0" smtClean="0"/>
              <a:t>само малите незгоди кои не бараат отсуство од работа поголемо од 3 дена, ризикот поголем до 9 пати во однос на лекарите</a:t>
            </a:r>
          </a:p>
          <a:p>
            <a:pPr lvl="4">
              <a:buNone/>
            </a:pPr>
            <a:r>
              <a:rPr lang="mk-MK" sz="3200" dirty="0" smtClean="0"/>
              <a:t>  </a:t>
            </a:r>
            <a:endParaRPr lang="mk-MK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Пневмонии</a:t>
            </a:r>
            <a:br>
              <a:rPr lang="mk-MK" dirty="0" smtClean="0"/>
            </a:br>
            <a:r>
              <a:rPr lang="en-US" dirty="0" smtClean="0"/>
              <a:t>CAP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mk-MK" b="1" dirty="0" smtClean="0"/>
              <a:t>Атипични пневмонии</a:t>
            </a:r>
            <a:endParaRPr lang="mk-MK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10% </a:t>
            </a:r>
            <a:r>
              <a:rPr lang="mk-MK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30%</a:t>
            </a:r>
            <a:r>
              <a:rPr lang="mk-MK" dirty="0" smtClean="0">
                <a:solidFill>
                  <a:srgbClr val="FF0000"/>
                </a:solidFill>
              </a:rPr>
              <a:t>=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M. </a:t>
            </a:r>
            <a:r>
              <a:rPr lang="en-US" b="1" i="1" dirty="0" err="1" smtClean="0">
                <a:solidFill>
                  <a:srgbClr val="FFFF00"/>
                </a:solidFill>
              </a:rPr>
              <a:t>pneumoniae</a:t>
            </a: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6% - 20%=</a:t>
            </a:r>
            <a:r>
              <a:rPr lang="en-US" i="1" dirty="0" smtClean="0"/>
              <a:t> Chlamydia </a:t>
            </a:r>
            <a:r>
              <a:rPr lang="en-US" i="1" dirty="0" err="1" smtClean="0"/>
              <a:t>pneumoniae</a:t>
            </a:r>
            <a:r>
              <a:rPr lang="en-US" i="1" dirty="0" smtClean="0"/>
              <a:t> </a:t>
            </a:r>
          </a:p>
          <a:p>
            <a:r>
              <a:rPr lang="mk-MK" dirty="0" smtClean="0"/>
              <a:t>2%-</a:t>
            </a:r>
            <a:r>
              <a:rPr lang="en-US" dirty="0" smtClean="0"/>
              <a:t> 30%</a:t>
            </a:r>
            <a:r>
              <a:rPr lang="mk-MK" dirty="0" smtClean="0"/>
              <a:t>=</a:t>
            </a:r>
            <a:r>
              <a:rPr lang="en-US" dirty="0" smtClean="0"/>
              <a:t> </a:t>
            </a:r>
            <a:r>
              <a:rPr lang="en-US" i="1" dirty="0" err="1" smtClean="0"/>
              <a:t>Legionella</a:t>
            </a:r>
            <a:r>
              <a:rPr lang="en-US" i="1" dirty="0" smtClean="0"/>
              <a:t> species</a:t>
            </a:r>
          </a:p>
          <a:p>
            <a:r>
              <a:rPr lang="mk-MK" dirty="0" smtClean="0"/>
              <a:t>Респираторни вируси</a:t>
            </a:r>
          </a:p>
          <a:p>
            <a:r>
              <a:rPr lang="en-US" b="1" i="1" dirty="0" err="1" smtClean="0">
                <a:solidFill>
                  <a:srgbClr val="FFFF00"/>
                </a:solidFill>
              </a:rPr>
              <a:t>Chlamydophila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psittaci</a:t>
            </a:r>
            <a:endParaRPr lang="mk-MK" b="1" i="1" dirty="0" smtClean="0">
              <a:solidFill>
                <a:srgbClr val="FFFF00"/>
              </a:solidFill>
            </a:endParaRPr>
          </a:p>
          <a:p>
            <a:r>
              <a:rPr lang="en-US" b="1" i="1" dirty="0" smtClean="0">
                <a:solidFill>
                  <a:srgbClr val="FFFF00"/>
                </a:solidFill>
              </a:rPr>
              <a:t>C. </a:t>
            </a:r>
            <a:r>
              <a:rPr lang="en-US" b="1" i="1" dirty="0" err="1" smtClean="0">
                <a:solidFill>
                  <a:srgbClr val="FFFF00"/>
                </a:solidFill>
              </a:rPr>
              <a:t>burnetii</a:t>
            </a:r>
            <a:endParaRPr lang="mk-MK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mk-MK" dirty="0" smtClean="0"/>
              <a:t>Аускултација</a:t>
            </a:r>
          </a:p>
          <a:p>
            <a:r>
              <a:rPr lang="mk-MK" dirty="0" smtClean="0"/>
              <a:t>Карактеристичен наод за пневмонија- наод на ситни влажни бронхитични шумови со или без крепитации (газење по снег, сркање кафе)</a:t>
            </a:r>
          </a:p>
          <a:p>
            <a:r>
              <a:rPr lang="mk-MK" b="1" dirty="0" smtClean="0">
                <a:solidFill>
                  <a:srgbClr val="FF0000"/>
                </a:solidFill>
              </a:rPr>
              <a:t>Најчест наод = </a:t>
            </a:r>
            <a:r>
              <a:rPr lang="mk-MK" b="1" dirty="0" smtClean="0">
                <a:solidFill>
                  <a:srgbClr val="FFFF00"/>
                </a:solidFill>
              </a:rPr>
              <a:t>о</a:t>
            </a:r>
            <a:r>
              <a:rPr lang="mk-MK" b="1" dirty="0" smtClean="0">
                <a:solidFill>
                  <a:srgbClr val="FF0000"/>
                </a:solidFill>
              </a:rPr>
              <a:t>с</a:t>
            </a:r>
            <a:r>
              <a:rPr lang="mk-MK" b="1" dirty="0" smtClean="0">
                <a:solidFill>
                  <a:srgbClr val="FFFF00"/>
                </a:solidFill>
              </a:rPr>
              <a:t>ла</a:t>
            </a:r>
            <a:r>
              <a:rPr lang="mk-MK" b="1" dirty="0" smtClean="0">
                <a:solidFill>
                  <a:srgbClr val="C00000"/>
                </a:solidFill>
              </a:rPr>
              <a:t>б</a:t>
            </a:r>
            <a:r>
              <a:rPr lang="mk-MK" b="1" dirty="0" smtClean="0">
                <a:solidFill>
                  <a:srgbClr val="FFFF00"/>
                </a:solidFill>
              </a:rPr>
              <a:t>ено до </a:t>
            </a:r>
            <a:r>
              <a:rPr lang="mk-MK" b="1" dirty="0" smtClean="0">
                <a:solidFill>
                  <a:srgbClr val="C00000"/>
                </a:solidFill>
              </a:rPr>
              <a:t>н</a:t>
            </a:r>
            <a:r>
              <a:rPr lang="mk-MK" b="1" dirty="0" smtClean="0">
                <a:solidFill>
                  <a:srgbClr val="FFFF00"/>
                </a:solidFill>
              </a:rPr>
              <a:t>ечу</a:t>
            </a:r>
            <a:r>
              <a:rPr lang="mk-MK" b="1" dirty="0" smtClean="0">
                <a:solidFill>
                  <a:srgbClr val="FF0000"/>
                </a:solidFill>
              </a:rPr>
              <a:t>ј</a:t>
            </a:r>
            <a:r>
              <a:rPr lang="mk-MK" b="1" dirty="0" smtClean="0">
                <a:solidFill>
                  <a:srgbClr val="FFFF00"/>
                </a:solidFill>
              </a:rPr>
              <a:t>но дишење</a:t>
            </a:r>
          </a:p>
          <a:p>
            <a:r>
              <a:rPr lang="mk-MK" dirty="0" smtClean="0"/>
              <a:t>Кај атипични-нормален наод или поострено везикуларно дишење</a:t>
            </a:r>
            <a:endParaRPr lang="mk-M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Тешки форми (субакутен тек)</a:t>
            </a:r>
          </a:p>
          <a:p>
            <a:r>
              <a:rPr lang="mk-MK" dirty="0" smtClean="0"/>
              <a:t>До 10% од пациентите ќе развијат </a:t>
            </a:r>
            <a:r>
              <a:rPr lang="mk-MK" b="1" dirty="0" smtClean="0">
                <a:solidFill>
                  <a:srgbClr val="FFFF00"/>
                </a:solidFill>
              </a:rPr>
              <a:t>тешка пневмонија-смртност до 28%</a:t>
            </a:r>
          </a:p>
          <a:p>
            <a:r>
              <a:rPr lang="mk-MK" dirty="0" smtClean="0"/>
              <a:t>Респирации над 30/мин; дијастолен притисок под 60 мм</a:t>
            </a:r>
            <a:r>
              <a:rPr lang="en-US" dirty="0" smtClean="0"/>
              <a:t>Hg</a:t>
            </a:r>
            <a:r>
              <a:rPr lang="mk-MK" dirty="0" smtClean="0"/>
              <a:t>; низок парцијален притисок на кислород во крв (под 250); масивна пневмониа (обострана или мултилобарна-Ртг); дезориентираност, леукопенија, покачена уреа= сугерираат за развој на тешка форма= </a:t>
            </a:r>
            <a:r>
              <a:rPr lang="mk-MK" b="1" dirty="0" smtClean="0">
                <a:solidFill>
                  <a:srgbClr val="FF0000"/>
                </a:solidFill>
              </a:rPr>
              <a:t>лекување во единиците за интензивна нега</a:t>
            </a:r>
            <a:endParaRPr lang="mk-M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Пневмонии</a:t>
            </a:r>
            <a:br>
              <a:rPr lang="mk-MK" dirty="0" smtClean="0"/>
            </a:br>
            <a:r>
              <a:rPr lang="mk-MK" sz="2700" dirty="0" smtClean="0"/>
              <a:t>лобарна</a:t>
            </a:r>
            <a:endParaRPr lang="mk-MK" sz="2700" dirty="0"/>
          </a:p>
        </p:txBody>
      </p:sp>
      <p:pic>
        <p:nvPicPr>
          <p:cNvPr id="6" name="irc_mi" descr="http://upload.wikimedia.org/wikipedia/commons/a/a6/Pneumonia_x-ra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21661" y="1600200"/>
            <a:ext cx="2700678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Пневмонии</a:t>
            </a:r>
            <a:br>
              <a:rPr lang="mk-MK" dirty="0" smtClean="0"/>
            </a:br>
            <a:r>
              <a:rPr lang="mk-MK" sz="2700" dirty="0" smtClean="0"/>
              <a:t>билатерална пелуропнеумониа</a:t>
            </a:r>
            <a:endParaRPr lang="mk-MK" sz="27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335" y="1600200"/>
            <a:ext cx="55533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Пневмонии</a:t>
            </a:r>
            <a:br>
              <a:rPr lang="mk-MK" dirty="0" smtClean="0"/>
            </a:br>
            <a:r>
              <a:rPr lang="mk-MK" sz="2700" b="1" dirty="0" smtClean="0">
                <a:solidFill>
                  <a:srgbClr val="FF0000"/>
                </a:solidFill>
              </a:rPr>
              <a:t>масивна-билатерална пелуропнеумониа</a:t>
            </a:r>
            <a:endParaRPr lang="mk-MK" sz="2700" b="1" dirty="0">
              <a:solidFill>
                <a:srgbClr val="FF0000"/>
              </a:solidFill>
            </a:endParaRPr>
          </a:p>
        </p:txBody>
      </p:sp>
      <p:pic>
        <p:nvPicPr>
          <p:cNvPr id="6" name="irc_mi" descr="http://www.immunizenevada.org/sites/default/files/Disease%20Pics/pneumoni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720056"/>
            <a:ext cx="40195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Пневмониа</a:t>
            </a:r>
            <a:br>
              <a:rPr lang="mk-MK" dirty="0" smtClean="0"/>
            </a:br>
            <a:r>
              <a:rPr lang="mk-MK" sz="2700" dirty="0" smtClean="0"/>
              <a:t>стафилокона пневмониа</a:t>
            </a:r>
            <a:endParaRPr lang="mk-MK" sz="2700" dirty="0"/>
          </a:p>
        </p:txBody>
      </p:sp>
      <p:pic>
        <p:nvPicPr>
          <p:cNvPr id="1026" name="Picture 2" descr="C:\Users\Vele\Desktop\sliki ib\stafilokokn apnevmo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5033962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атипична</a:t>
            </a:r>
            <a:endParaRPr lang="mk-MK" dirty="0"/>
          </a:p>
        </p:txBody>
      </p:sp>
      <p:pic>
        <p:nvPicPr>
          <p:cNvPr id="6" name="irc_mi" descr="https://encrypted-tbn1.gstatic.com/images?q=tbn:ANd9GcSg2Jdnqr9ATi4afVDUZmAmlmAgVfZzO4GT8ahA6UBpVFdkjmOY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199"/>
            <a:ext cx="5076825" cy="601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Пневмонии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mk-MK" dirty="0" smtClean="0"/>
              <a:t>треска</a:t>
            </a:r>
            <a:endParaRPr lang="mk-MK" dirty="0"/>
          </a:p>
        </p:txBody>
      </p:sp>
      <p:pic>
        <p:nvPicPr>
          <p:cNvPr id="6" name="irc_mi" descr="http://radiology.rsna.org/content/210/2/339/F3.larg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53486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Спутум-макроскопска анализа</a:t>
            </a:r>
          </a:p>
          <a:p>
            <a:r>
              <a:rPr lang="mk-MK" b="1" dirty="0" smtClean="0"/>
              <a:t>Мукопурулентен</a:t>
            </a:r>
            <a:r>
              <a:rPr lang="mk-MK" dirty="0" smtClean="0"/>
              <a:t>=</a:t>
            </a:r>
            <a:r>
              <a:rPr lang="mk-MK" b="1" dirty="0" smtClean="0">
                <a:solidFill>
                  <a:srgbClr val="FF0000"/>
                </a:solidFill>
              </a:rPr>
              <a:t>бактериска пневмониа-</a:t>
            </a:r>
            <a:r>
              <a:rPr lang="mk-MK" dirty="0" smtClean="0"/>
              <a:t>(иако 30-50 % </a:t>
            </a:r>
            <a:r>
              <a:rPr lang="mk-MK" b="1" dirty="0" smtClean="0">
                <a:solidFill>
                  <a:srgbClr val="FFFF00"/>
                </a:solidFill>
              </a:rPr>
              <a:t>микоплазма</a:t>
            </a:r>
            <a:r>
              <a:rPr lang="mk-MK" dirty="0" smtClean="0"/>
              <a:t>- дава сличен искашлок)</a:t>
            </a:r>
          </a:p>
          <a:p>
            <a:r>
              <a:rPr lang="mk-MK" b="1" dirty="0" smtClean="0">
                <a:solidFill>
                  <a:schemeClr val="accent2">
                    <a:lumMod val="75000"/>
                  </a:schemeClr>
                </a:solidFill>
              </a:rPr>
              <a:t>Рѓав спутум</a:t>
            </a:r>
            <a:r>
              <a:rPr lang="mk-MK" dirty="0" smtClean="0"/>
              <a:t>=пнеумокок</a:t>
            </a:r>
          </a:p>
          <a:p>
            <a:r>
              <a:rPr lang="mk-MK" b="1" dirty="0" smtClean="0">
                <a:solidFill>
                  <a:srgbClr val="C00000"/>
                </a:solidFill>
              </a:rPr>
              <a:t>Темноцрвен=</a:t>
            </a:r>
            <a:r>
              <a:rPr lang="mk-MK" dirty="0" smtClean="0"/>
              <a:t>сугерира на клебсиела</a:t>
            </a:r>
          </a:p>
          <a:p>
            <a:r>
              <a:rPr lang="mk-MK" dirty="0" smtClean="0"/>
              <a:t>Смрдлив= </a:t>
            </a:r>
            <a:r>
              <a:rPr lang="mk-MK" b="1" dirty="0" smtClean="0">
                <a:solidFill>
                  <a:srgbClr val="FFFF00"/>
                </a:solidFill>
              </a:rPr>
              <a:t>анаеробни и мешани пневмонии</a:t>
            </a:r>
            <a:endParaRPr lang="mk-MK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 </a:t>
            </a:r>
            <a:br>
              <a:rPr lang="mk-MK" dirty="0" smtClean="0"/>
            </a:br>
            <a:r>
              <a:rPr lang="mk-MK" dirty="0" smtClean="0"/>
              <a:t> </a:t>
            </a:r>
            <a:r>
              <a:rPr lang="mk-MK" sz="2700" dirty="0" smtClean="0"/>
              <a:t>ЗООНОЗИТЕ КАКО РИЗИК ФАКТОР ЗА ПРОФЕСИОНАЛНО ЗАБОЛУВАЊЕ НА ВЕТЕРИНАРИТЕ 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mk-MK" sz="3200" dirty="0" smtClean="0"/>
              <a:t>повредите од животните (каснувања, гребења, клоцнувања) </a:t>
            </a:r>
            <a:r>
              <a:rPr lang="mk-MK" dirty="0" smtClean="0"/>
              <a:t>=</a:t>
            </a:r>
            <a:r>
              <a:rPr lang="mk-MK" sz="3200" dirty="0" smtClean="0"/>
              <a:t> околу 40%</a:t>
            </a:r>
          </a:p>
          <a:p>
            <a:r>
              <a:rPr lang="mk-MK" sz="3200" dirty="0" smtClean="0"/>
              <a:t>алергиските реакции и хемиските повреди околу 30%,  </a:t>
            </a:r>
          </a:p>
          <a:p>
            <a:r>
              <a:rPr lang="mk-MK" sz="3200" dirty="0" smtClean="0"/>
              <a:t>инфективните заболувања пред се зоонозите се застапени со </a:t>
            </a:r>
            <a:r>
              <a:rPr lang="mk-MK" sz="3200" b="1" dirty="0" smtClean="0"/>
              <a:t>околу 20% </a:t>
            </a:r>
            <a:r>
              <a:rPr lang="mk-MK" sz="3200" dirty="0" smtClean="0"/>
              <a:t>од сите професионални заболувања кај ветеринарите  </a:t>
            </a:r>
            <a:endParaRPr lang="mk-MK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mk-MK" dirty="0" smtClean="0"/>
              <a:t>Менаџирање и третман</a:t>
            </a:r>
          </a:p>
          <a:p>
            <a:r>
              <a:rPr lang="mk-MK" b="1" dirty="0" smtClean="0">
                <a:solidFill>
                  <a:srgbClr val="FF0000"/>
                </a:solidFill>
              </a:rPr>
              <a:t>Прва задача- </a:t>
            </a:r>
            <a:r>
              <a:rPr lang="mk-MK" dirty="0" smtClean="0"/>
              <a:t>да се мисли и да се препознае пневмониа (висока смртност)</a:t>
            </a:r>
          </a:p>
          <a:p>
            <a:r>
              <a:rPr lang="mk-MK" dirty="0" smtClean="0"/>
              <a:t>Смртноста се намалува ако се почне антибиотска терапија= </a:t>
            </a:r>
            <a:r>
              <a:rPr lang="mk-MK" b="1" dirty="0" smtClean="0">
                <a:solidFill>
                  <a:srgbClr val="FF0000"/>
                </a:solidFill>
              </a:rPr>
              <a:t>во првите 4-8 часа</a:t>
            </a:r>
          </a:p>
          <a:p>
            <a:r>
              <a:rPr lang="mk-MK" b="1" dirty="0" smtClean="0">
                <a:solidFill>
                  <a:srgbClr val="FFFF00"/>
                </a:solidFill>
              </a:rPr>
              <a:t>Втора одлука </a:t>
            </a:r>
            <a:r>
              <a:rPr lang="mk-MK" b="1" dirty="0" smtClean="0">
                <a:solidFill>
                  <a:srgbClr val="FF0000"/>
                </a:solidFill>
              </a:rPr>
              <a:t>-каде ќе се лекува</a:t>
            </a:r>
          </a:p>
          <a:p>
            <a:endParaRPr lang="mk-M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mk-MK" b="1" dirty="0" smtClean="0">
                <a:solidFill>
                  <a:srgbClr val="FF0000"/>
                </a:solidFill>
              </a:rPr>
              <a:t>Трета одлука=емириско лекување</a:t>
            </a:r>
          </a:p>
          <a:p>
            <a:r>
              <a:rPr lang="mk-MK" dirty="0" smtClean="0"/>
              <a:t>Со кој антибиотик да се почне, начин на администрација (оптимални дози)</a:t>
            </a:r>
          </a:p>
          <a:p>
            <a:r>
              <a:rPr lang="mk-MK" b="1" dirty="0" smtClean="0">
                <a:solidFill>
                  <a:srgbClr val="FF0000"/>
                </a:solidFill>
              </a:rPr>
              <a:t>Предходно здрави </a:t>
            </a:r>
            <a:r>
              <a:rPr lang="mk-MK" dirty="0" smtClean="0"/>
              <a:t>(не примале АБ во последните три месеци)=</a:t>
            </a:r>
          </a:p>
          <a:p>
            <a:pPr>
              <a:buNone/>
            </a:pPr>
            <a:r>
              <a:rPr lang="mk-MK" dirty="0" smtClean="0"/>
              <a:t>	</a:t>
            </a:r>
            <a:r>
              <a:rPr lang="mk-MK" b="1" dirty="0" smtClean="0">
                <a:solidFill>
                  <a:srgbClr val="FF0000"/>
                </a:solidFill>
              </a:rPr>
              <a:t>амоксиклав, макролид </a:t>
            </a:r>
            <a:r>
              <a:rPr lang="mk-MK" dirty="0" smtClean="0"/>
              <a:t>(</a:t>
            </a:r>
            <a:r>
              <a:rPr lang="en-US" dirty="0" err="1" smtClean="0"/>
              <a:t>Azithromycin</a:t>
            </a:r>
            <a:r>
              <a:rPr lang="en-US" dirty="0" smtClean="0"/>
              <a:t>,  </a:t>
            </a:r>
            <a:r>
              <a:rPr lang="en-US" dirty="0" err="1" smtClean="0"/>
              <a:t>clarithromycin</a:t>
            </a:r>
            <a:r>
              <a:rPr lang="mk-MK" dirty="0" smtClean="0"/>
              <a:t>), </a:t>
            </a:r>
            <a:r>
              <a:rPr lang="mk-MK" b="1" dirty="0" smtClean="0">
                <a:solidFill>
                  <a:srgbClr val="FF0000"/>
                </a:solidFill>
              </a:rPr>
              <a:t>вибрамицин</a:t>
            </a:r>
            <a:endParaRPr lang="mk-M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mk-MK" b="1" dirty="0" smtClean="0">
                <a:solidFill>
                  <a:srgbClr val="FF0000"/>
                </a:solidFill>
              </a:rPr>
              <a:t>Предходно здрави </a:t>
            </a:r>
            <a:r>
              <a:rPr lang="mk-MK" dirty="0" smtClean="0"/>
              <a:t>( примале АБ во во последните три месеци)=</a:t>
            </a:r>
          </a:p>
          <a:p>
            <a:r>
              <a:rPr lang="en-US" dirty="0" err="1" smtClean="0"/>
              <a:t>Fluoroquinolone</a:t>
            </a:r>
            <a:r>
              <a:rPr lang="mk-MK" dirty="0" smtClean="0"/>
              <a:t> – респираторен (</a:t>
            </a:r>
            <a:r>
              <a:rPr lang="en-US" b="1" dirty="0" err="1" smtClean="0">
                <a:solidFill>
                  <a:srgbClr val="FF0000"/>
                </a:solidFill>
              </a:rPr>
              <a:t>moxifloxacin</a:t>
            </a:r>
            <a:r>
              <a:rPr lang="mk-MK" b="1" dirty="0" smtClean="0">
                <a:solidFill>
                  <a:srgbClr val="FF0000"/>
                </a:solidFill>
              </a:rPr>
              <a:t>)</a:t>
            </a:r>
            <a:endParaRPr lang="mk-MK" dirty="0" smtClean="0"/>
          </a:p>
          <a:p>
            <a:r>
              <a:rPr lang="mk-MK" b="1" dirty="0" smtClean="0">
                <a:solidFill>
                  <a:srgbClr val="FF0000"/>
                </a:solidFill>
              </a:rPr>
              <a:t>макролид + </a:t>
            </a:r>
            <a:r>
              <a:rPr lang="en-US" dirty="0" smtClean="0"/>
              <a:t>amoxicillin</a:t>
            </a:r>
            <a:r>
              <a:rPr lang="mk-MK" dirty="0" smtClean="0"/>
              <a:t> (</a:t>
            </a:r>
            <a:r>
              <a:rPr lang="en-US" dirty="0" smtClean="0"/>
              <a:t>amoxicillin-</a:t>
            </a:r>
            <a:r>
              <a:rPr lang="en-US" dirty="0" err="1" smtClean="0"/>
              <a:t>clavulanate</a:t>
            </a:r>
            <a:r>
              <a:rPr lang="mk-MK" dirty="0" smtClean="0"/>
              <a:t>) во високи дози</a:t>
            </a:r>
          </a:p>
          <a:p>
            <a:r>
              <a:rPr lang="mk-MK" b="1" dirty="0" smtClean="0"/>
              <a:t>Должина на третман- не помалку од 7- 10 дена</a:t>
            </a:r>
          </a:p>
          <a:p>
            <a:endParaRPr lang="mk-MK" dirty="0" smtClean="0"/>
          </a:p>
          <a:p>
            <a:r>
              <a:rPr lang="mk-MK" dirty="0" smtClean="0"/>
              <a:t>Превенција- вакцина -Инфлуенца, пнеумокок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	</a:t>
            </a:r>
            <a:endParaRPr lang="mk-M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solidFill>
            <a:srgbClr val="FFFF00"/>
          </a:solidFill>
        </p:spPr>
        <p:txBody>
          <a:bodyPr/>
          <a:lstStyle/>
          <a:p>
            <a:r>
              <a:rPr lang="mk-MK" dirty="0" smtClean="0"/>
              <a:t>Предходно со коморбидитет</a:t>
            </a:r>
          </a:p>
          <a:p>
            <a:r>
              <a:rPr lang="mk-MK" dirty="0" smtClean="0"/>
              <a:t>Беталактамски АБ </a:t>
            </a:r>
            <a:r>
              <a:rPr lang="mk-MK" b="1" dirty="0" smtClean="0">
                <a:solidFill>
                  <a:srgbClr val="FF0000"/>
                </a:solidFill>
              </a:rPr>
              <a:t>(цефтриаксон) </a:t>
            </a:r>
            <a:r>
              <a:rPr lang="mk-MK" dirty="0" smtClean="0"/>
              <a:t>+ макролиден аб </a:t>
            </a:r>
            <a:r>
              <a:rPr lang="mk-MK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Azithromycin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clarithromycin</a:t>
            </a:r>
            <a:r>
              <a:rPr lang="mk-MK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mk-MK" dirty="0" smtClean="0"/>
              <a:t>Аспирациона или мешана = </a:t>
            </a:r>
            <a:r>
              <a:rPr lang="en-US" b="1" dirty="0" err="1" smtClean="0">
                <a:solidFill>
                  <a:srgbClr val="FF0000"/>
                </a:solidFill>
              </a:rPr>
              <a:t>clindamycin</a:t>
            </a:r>
            <a:endParaRPr lang="mk-MK" b="1" dirty="0" smtClean="0">
              <a:solidFill>
                <a:srgbClr val="FF0000"/>
              </a:solidFill>
            </a:endParaRPr>
          </a:p>
          <a:p>
            <a:r>
              <a:rPr lang="mk-MK" dirty="0" smtClean="0"/>
              <a:t>Стафилококна=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Vancomycin</a:t>
            </a:r>
            <a:endParaRPr lang="mk-MK" b="1" dirty="0" smtClean="0">
              <a:solidFill>
                <a:srgbClr val="FF0000"/>
              </a:solidFill>
            </a:endParaRPr>
          </a:p>
          <a:p>
            <a:endParaRPr lang="mk-MK" dirty="0" smtClean="0"/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	</a:t>
            </a:r>
            <a:endParaRPr lang="mk-M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pic>
        <p:nvPicPr>
          <p:cNvPr id="6" name="irc_mi" descr="http://www.juliuscentrum.nl/ucid/Portals/0/Q-fever-Transmission-Project-Figure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019799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rgbClr val="92D050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Зооноза- акутна/хронична инфекција</a:t>
            </a:r>
          </a:p>
          <a:p>
            <a:r>
              <a:rPr lang="mk-MK" dirty="0" smtClean="0"/>
              <a:t>Фебрилно заболување</a:t>
            </a:r>
          </a:p>
          <a:p>
            <a:r>
              <a:rPr lang="mk-MK" dirty="0" smtClean="0"/>
              <a:t>најчесто атипична пневмонија </a:t>
            </a:r>
          </a:p>
          <a:p>
            <a:r>
              <a:rPr lang="mk-MK" dirty="0" smtClean="0"/>
              <a:t>1935- австралија –</a:t>
            </a:r>
            <a:r>
              <a:rPr lang="en-US" dirty="0" smtClean="0"/>
              <a:t>Q</a:t>
            </a:r>
            <a:r>
              <a:rPr lang="mk-MK" dirty="0" smtClean="0"/>
              <a:t> треска (непозната)</a:t>
            </a:r>
          </a:p>
          <a:p>
            <a:r>
              <a:rPr lang="mk-MK" dirty="0" smtClean="0"/>
              <a:t>1938- откриен причинител</a:t>
            </a:r>
          </a:p>
          <a:p>
            <a:r>
              <a:rPr lang="mk-MK" dirty="0" smtClean="0"/>
              <a:t>Интраклеточен грам негативен коко бацил=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Coxiella</a:t>
            </a:r>
            <a:r>
              <a:rPr lang="en-US" i="1" dirty="0" smtClean="0"/>
              <a:t> </a:t>
            </a:r>
            <a:r>
              <a:rPr lang="en-US" i="1" dirty="0" err="1" smtClean="0"/>
              <a:t>burnetii</a:t>
            </a:r>
            <a:r>
              <a:rPr lang="en-US" i="1" dirty="0" smtClean="0"/>
              <a:t> </a:t>
            </a:r>
            <a:r>
              <a:rPr lang="mk-MK" dirty="0" smtClean="0"/>
              <a:t>– во две фази</a:t>
            </a:r>
          </a:p>
          <a:p>
            <a:pPr>
              <a:buNone/>
            </a:pPr>
            <a:r>
              <a:rPr lang="mk-MK" i="1" dirty="0" smtClean="0">
                <a:solidFill>
                  <a:srgbClr val="FF0000"/>
                </a:solidFill>
              </a:rPr>
              <a:t>Авирулентн аформа </a:t>
            </a:r>
            <a:r>
              <a:rPr lang="mk-MK" dirty="0" smtClean="0"/>
              <a:t>–на култури на клетки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Многу вирулетна - </a:t>
            </a:r>
            <a:r>
              <a:rPr lang="mk-MK" dirty="0" smtClean="0"/>
              <a:t>кај човек и животни</a:t>
            </a:r>
            <a:endParaRPr lang="mk-M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mk-MK" dirty="0" smtClean="0">
                <a:solidFill>
                  <a:schemeClr val="tx1"/>
                </a:solidFill>
              </a:rPr>
              <a:t>Коксиелоза</a:t>
            </a:r>
            <a:br>
              <a:rPr lang="mk-MK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Q-</a:t>
            </a:r>
            <a:r>
              <a:rPr lang="en-US" dirty="0" err="1" smtClean="0">
                <a:solidFill>
                  <a:schemeClr val="tx1"/>
                </a:solidFill>
              </a:rPr>
              <a:t>treska</a:t>
            </a:r>
            <a:endParaRPr lang="mk-MK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Најчестите животински резервоари за оваа зооноза се </a:t>
            </a:r>
            <a:r>
              <a:rPr lang="ru-RU" b="1" dirty="0" smtClean="0">
                <a:solidFill>
                  <a:srgbClr val="FF0000"/>
                </a:solidFill>
              </a:rPr>
              <a:t>говеда, овци и коз</a:t>
            </a:r>
            <a:r>
              <a:rPr lang="mk-MK" b="1" dirty="0" smtClean="0">
                <a:solidFill>
                  <a:srgbClr val="FF0000"/>
                </a:solidFill>
              </a:rPr>
              <a:t>и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отпорен микроорганизам се лачи во урина, измет, млеко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Најинфективен материјал е плацентата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Плацентата на инфицираните овца содржи до 10/9 бактерии/ g ткиво </a:t>
            </a:r>
          </a:p>
          <a:p>
            <a:pPr>
              <a:buNone/>
            </a:pPr>
            <a:endParaRPr lang="mk-M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i="1" dirty="0" smtClean="0"/>
              <a:t>С. </a:t>
            </a:r>
            <a:r>
              <a:rPr lang="en-US" i="1" dirty="0" err="1" smtClean="0"/>
              <a:t>burnetii</a:t>
            </a:r>
            <a:r>
              <a:rPr lang="en-US" i="1" dirty="0" smtClean="0"/>
              <a:t> </a:t>
            </a:r>
            <a:r>
              <a:rPr lang="ru-RU" dirty="0" smtClean="0"/>
              <a:t>е идентификуван во членконоги, риби, птици, глодари, торбари</a:t>
            </a:r>
            <a:r>
              <a:rPr lang="en-US" dirty="0" smtClean="0"/>
              <a:t>…</a:t>
            </a:r>
            <a:r>
              <a:rPr lang="ru-RU" dirty="0" smtClean="0"/>
              <a:t> </a:t>
            </a:r>
          </a:p>
          <a:p>
            <a:r>
              <a:rPr lang="ru-RU" dirty="0" smtClean="0"/>
              <a:t>16 различни на други животни може да бидат инфицирани со </a:t>
            </a:r>
            <a:r>
              <a:rPr lang="ru-RU" i="1" dirty="0" smtClean="0"/>
              <a:t>С. burnetii </a:t>
            </a:r>
            <a:r>
              <a:rPr lang="en-US" i="1" dirty="0" smtClean="0"/>
              <a:t>= </a:t>
            </a:r>
            <a:r>
              <a:rPr lang="ru-RU" dirty="0" smtClean="0"/>
              <a:t>коњи, кучиња, свињи, камили,</a:t>
            </a:r>
            <a:r>
              <a:rPr lang="mk-MK" dirty="0" smtClean="0"/>
              <a:t>нилски коњ</a:t>
            </a:r>
            <a:r>
              <a:rPr lang="ru-RU" dirty="0" smtClean="0"/>
              <a:t>, гулаби, шатки, гуски, мисирки, неколку видови на диви птици, верверички, глувци, мачки, и зајаци</a:t>
            </a:r>
            <a:endParaRPr lang="mk-M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r>
              <a:rPr lang="mk-MK" dirty="0" smtClean="0"/>
              <a:t>Многу отпорна на физички и хемиски средства</a:t>
            </a:r>
          </a:p>
          <a:p>
            <a:r>
              <a:rPr lang="mk-MK" dirty="0" smtClean="0"/>
              <a:t>Преминува во спори=со месеци во волна, млеко, вода, прашина</a:t>
            </a:r>
          </a:p>
          <a:p>
            <a:r>
              <a:rPr lang="ru-RU" dirty="0" smtClean="0"/>
              <a:t>7 до 10 месеци на волна на 15 ° до 20 ° C,</a:t>
            </a:r>
          </a:p>
          <a:p>
            <a:r>
              <a:rPr lang="ru-RU" dirty="0" smtClean="0"/>
              <a:t>повеќе од 1 месец на свежо месо во ладилници</a:t>
            </a:r>
          </a:p>
          <a:p>
            <a:r>
              <a:rPr lang="ru-RU" dirty="0" smtClean="0"/>
              <a:t> повеќе од 40 месеци во обезмастено млеко на собна температура </a:t>
            </a:r>
          </a:p>
          <a:p>
            <a:r>
              <a:rPr lang="ru-RU" dirty="0" smtClean="0"/>
              <a:t>организмот е изолиран од инфицирани ткива чувани во формалдехид  по 4 до 5 месеци</a:t>
            </a:r>
          </a:p>
          <a:p>
            <a:r>
              <a:rPr lang="ru-RU" dirty="0" smtClean="0"/>
              <a:t>1% Lysol или </a:t>
            </a:r>
            <a:r>
              <a:rPr lang="ru-RU" b="1" dirty="0" smtClean="0">
                <a:solidFill>
                  <a:srgbClr val="FF0000"/>
                </a:solidFill>
              </a:rPr>
              <a:t>5% водород пероксид  ја убива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b="1" i="1" dirty="0" smtClean="0">
                <a:solidFill>
                  <a:srgbClr val="FF0000"/>
                </a:solidFill>
              </a:rPr>
              <a:t>С. burnetii</a:t>
            </a:r>
          </a:p>
          <a:p>
            <a:pPr>
              <a:buNone/>
            </a:pPr>
            <a:endParaRPr lang="mk-M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mk-MK" dirty="0" smtClean="0"/>
              <a:t>Епидемиологија</a:t>
            </a:r>
          </a:p>
          <a:p>
            <a:r>
              <a:rPr lang="mk-MK" dirty="0" smtClean="0"/>
              <a:t>За разлика од други рикециози се пренесува  со директен контакт (без вектор)</a:t>
            </a:r>
          </a:p>
          <a:p>
            <a:r>
              <a:rPr lang="mk-MK" dirty="0" smtClean="0"/>
              <a:t>Епидемии во селски средини</a:t>
            </a:r>
            <a:endParaRPr lang="mk-M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pic>
        <p:nvPicPr>
          <p:cNvPr id="6" name="irc_mi" descr="http://picture.pixmac.com/4/doctor-with-chest-x-ray-radiology-pixmac-picture-847616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505200" cy="373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static8.depositphotos.com/1035122/944/i/950/depositphotos_9449080-Doctor-woman-auscultating-young-patient-by-stethoscope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828799"/>
            <a:ext cx="3551555" cy="369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Патогенеза</a:t>
            </a:r>
          </a:p>
          <a:p>
            <a:r>
              <a:rPr lang="mk-MK" dirty="0" smtClean="0"/>
              <a:t>Аеросол-бели дробови-рикециемија-витални органи</a:t>
            </a:r>
          </a:p>
          <a:p>
            <a:r>
              <a:rPr lang="mk-MK" dirty="0" smtClean="0"/>
              <a:t>Белодробни инфилтрати-во интерстициум (најчесто)</a:t>
            </a:r>
            <a:endParaRPr lang="mk-MK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mk-MK" dirty="0" smtClean="0"/>
              <a:t>Клиничка слика</a:t>
            </a:r>
          </a:p>
          <a:p>
            <a:r>
              <a:rPr lang="mk-MK" dirty="0" smtClean="0"/>
              <a:t>Акутна</a:t>
            </a:r>
            <a:r>
              <a:rPr lang="en-US" dirty="0" smtClean="0"/>
              <a:t> Q</a:t>
            </a:r>
            <a:r>
              <a:rPr lang="mk-MK" dirty="0" smtClean="0"/>
              <a:t> треска </a:t>
            </a:r>
          </a:p>
          <a:p>
            <a:r>
              <a:rPr lang="mk-MK" dirty="0" smtClean="0"/>
              <a:t>Хронична</a:t>
            </a:r>
            <a:r>
              <a:rPr lang="en-US" dirty="0" smtClean="0"/>
              <a:t> Q</a:t>
            </a:r>
            <a:r>
              <a:rPr lang="mk-MK" dirty="0" smtClean="0"/>
              <a:t> треска </a:t>
            </a:r>
          </a:p>
          <a:p>
            <a:r>
              <a:rPr lang="mk-MK" b="1" dirty="0" smtClean="0">
                <a:solidFill>
                  <a:srgbClr val="FF0000"/>
                </a:solidFill>
              </a:rPr>
              <a:t>Акутна</a:t>
            </a:r>
            <a:r>
              <a:rPr lang="en-US" b="1" dirty="0" smtClean="0">
                <a:solidFill>
                  <a:srgbClr val="FF0000"/>
                </a:solidFill>
              </a:rPr>
              <a:t> Q</a:t>
            </a:r>
            <a:r>
              <a:rPr lang="mk-MK" b="1" dirty="0" smtClean="0">
                <a:solidFill>
                  <a:srgbClr val="FF0000"/>
                </a:solidFill>
              </a:rPr>
              <a:t> треска </a:t>
            </a:r>
            <a:r>
              <a:rPr lang="mk-MK" dirty="0" smtClean="0"/>
              <a:t>– инкубација 2-3 недели (2-30 дена)- форми: грипозен синдром; </a:t>
            </a:r>
            <a:r>
              <a:rPr lang="mk-MK" b="1" dirty="0" smtClean="0">
                <a:solidFill>
                  <a:srgbClr val="FF0000"/>
                </a:solidFill>
              </a:rPr>
              <a:t>пневмонија</a:t>
            </a:r>
            <a:r>
              <a:rPr lang="mk-MK" dirty="0" smtClean="0"/>
              <a:t>; пролонгирана фебрилна состојба;</a:t>
            </a:r>
            <a:r>
              <a:rPr lang="mk-MK" b="1" dirty="0" smtClean="0">
                <a:solidFill>
                  <a:srgbClr val="FFFF00"/>
                </a:solidFill>
              </a:rPr>
              <a:t> хепатитис</a:t>
            </a:r>
            <a:r>
              <a:rPr lang="mk-MK" dirty="0" smtClean="0"/>
              <a:t>; перикардитис; миокардитис; менингитис...</a:t>
            </a:r>
          </a:p>
          <a:p>
            <a:r>
              <a:rPr lang="mk-MK" dirty="0" smtClean="0"/>
              <a:t>Нагол почеток- Т- до 40 степени, јаки главоболки (менингизам) и миалгии</a:t>
            </a:r>
          </a:p>
          <a:p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mk-MK" b="1" dirty="0" smtClean="0">
                <a:solidFill>
                  <a:srgbClr val="FF0000"/>
                </a:solidFill>
              </a:rPr>
              <a:t>Акутна</a:t>
            </a:r>
            <a:r>
              <a:rPr lang="en-US" b="1" dirty="0" smtClean="0">
                <a:solidFill>
                  <a:srgbClr val="FF0000"/>
                </a:solidFill>
              </a:rPr>
              <a:t> Q</a:t>
            </a:r>
            <a:r>
              <a:rPr lang="mk-MK" b="1" dirty="0" smtClean="0">
                <a:solidFill>
                  <a:srgbClr val="FF0000"/>
                </a:solidFill>
              </a:rPr>
              <a:t> треска</a:t>
            </a:r>
          </a:p>
          <a:p>
            <a:r>
              <a:rPr lang="mk-MK" dirty="0" smtClean="0"/>
              <a:t>Половина од инфицираните ќе развијат атипична пневмонија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Кашлицата е симптом кај само 28% од пациентите со радиографски потврдена пневмонија</a:t>
            </a:r>
            <a:endParaRPr lang="mk-MK" dirty="0" smtClean="0"/>
          </a:p>
          <a:p>
            <a:r>
              <a:rPr lang="mk-MK" dirty="0" smtClean="0"/>
              <a:t>Ртг – со поостри инфилтрати (за разлика од другите атипични пневмонии)</a:t>
            </a:r>
          </a:p>
          <a:p>
            <a:r>
              <a:rPr lang="mk-MK" dirty="0" smtClean="0"/>
              <a:t>СЕ, Ле= во граница на нормала; ЦРП-покачен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mk-MK" b="1" dirty="0" smtClean="0">
                <a:solidFill>
                  <a:srgbClr val="FF0000"/>
                </a:solidFill>
              </a:rPr>
              <a:t>Хронична</a:t>
            </a:r>
            <a:r>
              <a:rPr lang="en-US" b="1" dirty="0" smtClean="0">
                <a:solidFill>
                  <a:srgbClr val="FF0000"/>
                </a:solidFill>
              </a:rPr>
              <a:t> Q</a:t>
            </a:r>
            <a:r>
              <a:rPr lang="mk-MK" b="1" dirty="0" smtClean="0">
                <a:solidFill>
                  <a:srgbClr val="FF0000"/>
                </a:solidFill>
              </a:rPr>
              <a:t> треска </a:t>
            </a:r>
            <a:r>
              <a:rPr lang="mk-MK" dirty="0" smtClean="0"/>
              <a:t>=5 % = скоро секогаш со ендокардитис и валвуларни вегетации</a:t>
            </a:r>
            <a:endParaRPr lang="ru-RU" dirty="0" smtClean="0"/>
          </a:p>
          <a:p>
            <a:r>
              <a:rPr lang="ru-RU" dirty="0" smtClean="0"/>
              <a:t>различни манифетации= инфекција на васкуларна протеза, инфекција на анеуризми, остеомиелитис, хепатит, интерстицијална белодробна фиброза....</a:t>
            </a:r>
            <a:endParaRPr lang="mk-MK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701006"/>
            <a:ext cx="63817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2005806"/>
            <a:ext cx="6381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Q треска за време на бременоста кај жена може да резултира </a:t>
            </a:r>
            <a:r>
              <a:rPr lang="mk-MK" dirty="0" smtClean="0"/>
              <a:t>с</a:t>
            </a:r>
            <a:r>
              <a:rPr lang="ru-RU" dirty="0" smtClean="0"/>
              <a:t>о </a:t>
            </a:r>
            <a:r>
              <a:rPr lang="ru-RU" b="1" dirty="0" smtClean="0"/>
              <a:t>абортус</a:t>
            </a:r>
            <a:r>
              <a:rPr lang="ru-RU" dirty="0" smtClean="0"/>
              <a:t> кога инфекцијата се случува за време на првиот триместар </a:t>
            </a:r>
          </a:p>
          <a:p>
            <a:r>
              <a:rPr lang="ru-RU" dirty="0" smtClean="0"/>
              <a:t>Q треска за време на бременоста треба да се третира со триметопримsulfamethoxazole за</a:t>
            </a:r>
            <a:r>
              <a:rPr lang="ru-RU" b="1" dirty="0" smtClean="0"/>
              <a:t> цело време на траењето на бременост</a:t>
            </a:r>
            <a:endParaRPr lang="mk-MK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Дијагноза</a:t>
            </a:r>
          </a:p>
          <a:p>
            <a:r>
              <a:rPr lang="mk-MK" b="1" dirty="0" smtClean="0">
                <a:solidFill>
                  <a:srgbClr val="FF0000"/>
                </a:solidFill>
              </a:rPr>
              <a:t>Изолација можна но тешка и опасна</a:t>
            </a:r>
          </a:p>
          <a:p>
            <a:r>
              <a:rPr lang="mk-MK" dirty="0" smtClean="0"/>
              <a:t>Серолошки тестови (ЕЛИСА, ИФ,ПЦР)</a:t>
            </a:r>
          </a:p>
          <a:p>
            <a:r>
              <a:rPr lang="mk-MK" dirty="0" smtClean="0"/>
              <a:t>Појава на ИгМ=акутна болест</a:t>
            </a:r>
          </a:p>
          <a:p>
            <a:r>
              <a:rPr lang="mk-MK" b="1" dirty="0" smtClean="0"/>
              <a:t>Висок титар на ИгГ</a:t>
            </a:r>
            <a:r>
              <a:rPr lang="mk-MK" dirty="0" smtClean="0"/>
              <a:t>=хронична болест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Терапија</a:t>
            </a:r>
          </a:p>
          <a:p>
            <a:r>
              <a:rPr lang="mk-MK" b="1" dirty="0" smtClean="0"/>
              <a:t>Акутна форма</a:t>
            </a:r>
            <a:r>
              <a:rPr lang="mk-MK" dirty="0" smtClean="0"/>
              <a:t>=</a:t>
            </a:r>
            <a:r>
              <a:rPr lang="mk-MK" b="1" dirty="0" smtClean="0">
                <a:solidFill>
                  <a:srgbClr val="FF0000"/>
                </a:solidFill>
              </a:rPr>
              <a:t>вибрамицин</a:t>
            </a:r>
            <a:r>
              <a:rPr lang="mk-MK" dirty="0" smtClean="0"/>
              <a:t> = </a:t>
            </a:r>
            <a:r>
              <a:rPr lang="mk-MK" b="1" dirty="0" smtClean="0"/>
              <a:t>14 дена</a:t>
            </a:r>
          </a:p>
          <a:p>
            <a:r>
              <a:rPr lang="mk-MK" dirty="0" smtClean="0"/>
              <a:t>За хронична=</a:t>
            </a:r>
            <a:r>
              <a:rPr lang="ru-RU" dirty="0" smtClean="0"/>
              <a:t> </a:t>
            </a:r>
            <a:r>
              <a:rPr lang="ru-RU" b="1" dirty="0" smtClean="0"/>
              <a:t>2 години </a:t>
            </a:r>
            <a:r>
              <a:rPr lang="ru-RU" dirty="0" smtClean="0"/>
              <a:t>=</a:t>
            </a:r>
          </a:p>
          <a:p>
            <a:r>
              <a:rPr lang="mk-MK" dirty="0" smtClean="0"/>
              <a:t>вибрамицин + рифампицин</a:t>
            </a:r>
            <a:endParaRPr lang="ru-RU" dirty="0" smtClean="0"/>
          </a:p>
          <a:p>
            <a:r>
              <a:rPr lang="ru-RU" dirty="0" smtClean="0"/>
              <a:t>doxycycline во комбинација со ципрофлоксацин</a:t>
            </a:r>
          </a:p>
          <a:p>
            <a:r>
              <a:rPr lang="en-US" dirty="0" err="1" smtClean="0"/>
              <a:t>Doxycycline</a:t>
            </a:r>
            <a:r>
              <a:rPr lang="en-US" dirty="0" smtClean="0"/>
              <a:t> </a:t>
            </a:r>
            <a:r>
              <a:rPr lang="mk-MK" dirty="0" smtClean="0"/>
              <a:t>и </a:t>
            </a:r>
            <a:r>
              <a:rPr lang="en-US" dirty="0" err="1" smtClean="0"/>
              <a:t>hydroxychloroquine</a:t>
            </a:r>
            <a:endParaRPr lang="mk-MK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Коксиелоза</a:t>
            </a:r>
            <a:br>
              <a:rPr lang="mk-MK" dirty="0" smtClean="0"/>
            </a:br>
            <a:r>
              <a:rPr lang="en-US" dirty="0" smtClean="0"/>
              <a:t>Q-</a:t>
            </a:r>
            <a:r>
              <a:rPr lang="en-US" dirty="0" err="1" smtClean="0"/>
              <a:t>treska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Превенција</a:t>
            </a:r>
          </a:p>
          <a:p>
            <a:r>
              <a:rPr lang="mk-MK" dirty="0" smtClean="0"/>
              <a:t>Носење на заштитни маски за лице при работа</a:t>
            </a:r>
          </a:p>
          <a:p>
            <a:r>
              <a:rPr lang="mk-MK" dirty="0" smtClean="0"/>
              <a:t>Уништување на постелките</a:t>
            </a:r>
          </a:p>
          <a:p>
            <a:r>
              <a:rPr lang="mk-MK" dirty="0" smtClean="0"/>
              <a:t>Дезинфекција на површините</a:t>
            </a:r>
          </a:p>
          <a:p>
            <a:r>
              <a:rPr lang="mk-MK" dirty="0" smtClean="0"/>
              <a:t>Едукација на студентите, ветеринарите и ветеринарните работници</a:t>
            </a:r>
          </a:p>
          <a:p>
            <a:r>
              <a:rPr lang="mk-MK" smtClean="0"/>
              <a:t>Употреба на пастеризирано млеко</a:t>
            </a:r>
          </a:p>
          <a:p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пневмонии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Акутна (нагла) инфекција на бели дробови, со различни етиолошки причинители и различни клинички и патоанатомски форми</a:t>
            </a:r>
          </a:p>
          <a:p>
            <a:r>
              <a:rPr lang="mk-MK" dirty="0" smtClean="0"/>
              <a:t>На </a:t>
            </a:r>
            <a:r>
              <a:rPr lang="mk-MK" b="1" dirty="0" smtClean="0">
                <a:solidFill>
                  <a:srgbClr val="FF0000"/>
                </a:solidFill>
              </a:rPr>
              <a:t>десето место </a:t>
            </a:r>
            <a:r>
              <a:rPr lang="mk-MK" dirty="0" smtClean="0"/>
              <a:t>од вкупните причини на општата смртност</a:t>
            </a:r>
          </a:p>
          <a:p>
            <a:r>
              <a:rPr lang="mk-MK" dirty="0" smtClean="0"/>
              <a:t>На </a:t>
            </a:r>
            <a:r>
              <a:rPr lang="mk-MK" b="1" dirty="0" smtClean="0">
                <a:solidFill>
                  <a:srgbClr val="FF0000"/>
                </a:solidFill>
              </a:rPr>
              <a:t>шесто место </a:t>
            </a:r>
            <a:r>
              <a:rPr lang="mk-MK" dirty="0" smtClean="0"/>
              <a:t>како причина за смрт кај постари од 65 години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i="1" dirty="0" smtClean="0"/>
              <a:t>Хламидија инфекции</a:t>
            </a:r>
            <a:br>
              <a:rPr lang="mk-MK" i="1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i="1" dirty="0" err="1" smtClean="0"/>
              <a:t>Chlamydophila</a:t>
            </a:r>
            <a:r>
              <a:rPr lang="en-US" i="1" dirty="0" smtClean="0"/>
              <a:t> </a:t>
            </a:r>
            <a:r>
              <a:rPr lang="en-US" i="1" dirty="0" err="1" smtClean="0"/>
              <a:t>psittaci</a:t>
            </a:r>
            <a:endParaRPr lang="mk-MK" i="1" dirty="0" smtClean="0"/>
          </a:p>
          <a:p>
            <a:r>
              <a:rPr lang="en-US" i="1" dirty="0" smtClean="0"/>
              <a:t>Chlamydia </a:t>
            </a:r>
            <a:r>
              <a:rPr lang="en-US" i="1" dirty="0" err="1" smtClean="0"/>
              <a:t>pneumoniae</a:t>
            </a:r>
            <a:endParaRPr lang="mk-MK" i="1" dirty="0" smtClean="0"/>
          </a:p>
          <a:p>
            <a:r>
              <a:rPr lang="en-US" i="1" dirty="0" smtClean="0"/>
              <a:t>C. </a:t>
            </a:r>
            <a:r>
              <a:rPr lang="en-US" i="1" dirty="0" err="1" smtClean="0"/>
              <a:t>Trachomatis</a:t>
            </a:r>
            <a:endParaRPr lang="mk-MK" i="1" dirty="0" smtClean="0"/>
          </a:p>
          <a:p>
            <a:r>
              <a:rPr lang="mk-MK" i="1" dirty="0" smtClean="0"/>
              <a:t>Интрацелуларни паразити (ДНК), со своја мембрана, многу отпорни на надворешна средина</a:t>
            </a:r>
          </a:p>
          <a:p>
            <a:r>
              <a:rPr lang="mk-MK" i="1" dirty="0" smtClean="0"/>
              <a:t>Ретикуларни телца=неактивни се додека не бидат фагоцитирани=активни, двојна делба- елемнтарни телца-циклусот трае 48 Ч</a:t>
            </a:r>
            <a:endParaRPr lang="mk-MK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i="1" dirty="0" smtClean="0"/>
              <a:t>Хламидија инфекции</a:t>
            </a:r>
            <a:br>
              <a:rPr lang="mk-MK" i="1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i="1" dirty="0" err="1" smtClean="0"/>
              <a:t>Chlamydophila</a:t>
            </a:r>
            <a:r>
              <a:rPr lang="en-US" i="1" dirty="0" smtClean="0"/>
              <a:t> </a:t>
            </a:r>
            <a:r>
              <a:rPr lang="en-US" i="1" dirty="0" err="1" smtClean="0"/>
              <a:t>psittaci</a:t>
            </a:r>
            <a:endParaRPr lang="mk-MK" i="1" dirty="0" smtClean="0"/>
          </a:p>
          <a:p>
            <a:r>
              <a:rPr lang="mk-MK" dirty="0" smtClean="0"/>
              <a:t>Класична зооноза- домаќин птиците-</a:t>
            </a:r>
          </a:p>
          <a:p>
            <a:r>
              <a:rPr lang="mk-MK" dirty="0" smtClean="0"/>
              <a:t>Многу отпорна – со месеци во надворешна средина</a:t>
            </a:r>
          </a:p>
          <a:p>
            <a:r>
              <a:rPr lang="mk-MK" dirty="0" smtClean="0"/>
              <a:t>Кај човек= </a:t>
            </a:r>
            <a:r>
              <a:rPr lang="mk-MK" b="1" dirty="0" smtClean="0">
                <a:solidFill>
                  <a:srgbClr val="FF0000"/>
                </a:solidFill>
              </a:rPr>
              <a:t>фебрилна состојба; атипична пневмонија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/>
              <a:t>Chlamydial</a:t>
            </a:r>
            <a:r>
              <a:rPr lang="en-US" sz="3200" dirty="0" smtClean="0"/>
              <a:t> Species Causing Human Infections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1800" i="1" dirty="0" smtClean="0"/>
              <a:t>Species  </a:t>
            </a:r>
            <a:r>
              <a:rPr lang="en-US" sz="1800" i="1" dirty="0" err="1" smtClean="0"/>
              <a:t>Serovars</a:t>
            </a:r>
            <a:r>
              <a:rPr lang="en-US" sz="1800" i="1" dirty="0" smtClean="0"/>
              <a:t>       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N.Host</a:t>
            </a:r>
            <a:r>
              <a:rPr lang="en-US" sz="1800" i="1" dirty="0" smtClean="0"/>
              <a:t>     </a:t>
            </a:r>
            <a:r>
              <a:rPr lang="en-US" sz="1800" i="1" dirty="0" err="1" smtClean="0">
                <a:solidFill>
                  <a:srgbClr val="00B0F0"/>
                </a:solidFill>
              </a:rPr>
              <a:t>T</a:t>
            </a:r>
            <a:r>
              <a:rPr lang="en-US" sz="1800" b="1" i="1" dirty="0" err="1" smtClean="0">
                <a:solidFill>
                  <a:srgbClr val="00B0F0"/>
                </a:solidFill>
              </a:rPr>
              <a:t>ransmis</a:t>
            </a:r>
            <a:r>
              <a:rPr lang="en-US" sz="1800" i="1" dirty="0" smtClean="0">
                <a:solidFill>
                  <a:srgbClr val="00B0F0"/>
                </a:solidFill>
              </a:rPr>
              <a:t>.   </a:t>
            </a:r>
            <a:r>
              <a:rPr lang="en-US" sz="1800" i="1" dirty="0" smtClean="0"/>
              <a:t>Tropism  	</a:t>
            </a:r>
            <a:r>
              <a:rPr lang="en-US" sz="1800" b="1" i="1" dirty="0" smtClean="0">
                <a:solidFill>
                  <a:srgbClr val="C00000"/>
                </a:solidFill>
              </a:rPr>
              <a:t>Acute Infection   </a:t>
            </a:r>
            <a:r>
              <a:rPr lang="en-US" sz="1800" i="1" dirty="0" smtClean="0"/>
              <a:t>	Complications</a:t>
            </a:r>
          </a:p>
          <a:p>
            <a:endParaRPr lang="en-US" sz="1800" i="1" dirty="0" smtClean="0"/>
          </a:p>
          <a:p>
            <a:r>
              <a:rPr lang="en-US" sz="1600" b="1" i="1" dirty="0" smtClean="0"/>
              <a:t>C. </a:t>
            </a:r>
            <a:r>
              <a:rPr lang="en-US" sz="1600" b="1" i="1" dirty="0" err="1" smtClean="0"/>
              <a:t>trachomatis</a:t>
            </a:r>
            <a:r>
              <a:rPr lang="en-US" sz="1600" b="1" i="1" dirty="0" smtClean="0"/>
              <a:t> A-C          </a:t>
            </a:r>
            <a:r>
              <a:rPr lang="en-US" sz="1600" b="1" i="1" dirty="0" smtClean="0">
                <a:solidFill>
                  <a:srgbClr val="FF0000"/>
                </a:solidFill>
              </a:rPr>
              <a:t>Human</a:t>
            </a:r>
            <a:r>
              <a:rPr lang="en-US" sz="1600" i="1" dirty="0" smtClean="0"/>
              <a:t>       </a:t>
            </a:r>
            <a:r>
              <a:rPr lang="en-US" sz="1600" b="1" i="1" dirty="0" smtClean="0">
                <a:solidFill>
                  <a:srgbClr val="00B0F0"/>
                </a:solidFill>
              </a:rPr>
              <a:t>Hand-eye</a:t>
            </a:r>
            <a:r>
              <a:rPr lang="en-US" sz="1600" dirty="0" smtClean="0"/>
              <a:t>      Conjunctiva 	</a:t>
            </a:r>
            <a:r>
              <a:rPr lang="en-US" sz="1600" b="1" dirty="0" smtClean="0">
                <a:solidFill>
                  <a:srgbClr val="C00000"/>
                </a:solidFill>
              </a:rPr>
              <a:t>Conjunctivitis</a:t>
            </a:r>
            <a:r>
              <a:rPr lang="en-US" sz="1600" dirty="0" smtClean="0"/>
              <a:t>	 Blindness</a:t>
            </a:r>
          </a:p>
          <a:p>
            <a:endParaRPr lang="en-US" sz="1600" dirty="0" smtClean="0"/>
          </a:p>
          <a:p>
            <a:r>
              <a:rPr lang="en-US" sz="1600" b="1" i="1" dirty="0" smtClean="0"/>
              <a:t>C. </a:t>
            </a:r>
            <a:r>
              <a:rPr lang="en-US" sz="1600" b="1" i="1" dirty="0" err="1" smtClean="0"/>
              <a:t>trachomatis</a:t>
            </a:r>
            <a:r>
              <a:rPr lang="en-US" sz="1600" b="1" i="1" dirty="0" smtClean="0"/>
              <a:t> D-K        </a:t>
            </a:r>
            <a:r>
              <a:rPr lang="en-US" sz="1600" b="1" i="1" dirty="0" smtClean="0">
                <a:solidFill>
                  <a:srgbClr val="FF0000"/>
                </a:solidFill>
              </a:rPr>
              <a:t>Human</a:t>
            </a:r>
            <a:r>
              <a:rPr lang="en-US" sz="1600" b="1" i="1" dirty="0" smtClean="0"/>
              <a:t>           </a:t>
            </a:r>
            <a:r>
              <a:rPr lang="en-US" sz="1600" b="1" i="1" dirty="0" err="1" smtClean="0">
                <a:solidFill>
                  <a:srgbClr val="00B0F0"/>
                </a:solidFill>
              </a:rPr>
              <a:t>SexuaL</a:t>
            </a:r>
            <a:r>
              <a:rPr lang="en-US" sz="1600" i="1" dirty="0" smtClean="0">
                <a:solidFill>
                  <a:srgbClr val="00B0F0"/>
                </a:solidFill>
              </a:rPr>
              <a:t>  </a:t>
            </a:r>
            <a:r>
              <a:rPr lang="en-US" sz="1600" b="1" i="1" dirty="0" smtClean="0"/>
              <a:t>          </a:t>
            </a:r>
            <a:r>
              <a:rPr lang="en-US" sz="1600" dirty="0" err="1" smtClean="0"/>
              <a:t>Anogenital</a:t>
            </a:r>
            <a:r>
              <a:rPr lang="en-US" sz="1600" dirty="0" smtClean="0"/>
              <a:t>       </a:t>
            </a:r>
            <a:r>
              <a:rPr lang="en-US" sz="1600" b="1" dirty="0" smtClean="0">
                <a:solidFill>
                  <a:srgbClr val="C00000"/>
                </a:solidFill>
              </a:rPr>
              <a:t>urethra, cervix, rectum ( </a:t>
            </a:r>
            <a:r>
              <a:rPr lang="en-US" sz="1600" b="1" dirty="0" err="1" smtClean="0">
                <a:solidFill>
                  <a:srgbClr val="C00000"/>
                </a:solidFill>
              </a:rPr>
              <a:t>proctitis</a:t>
            </a:r>
            <a:r>
              <a:rPr lang="en-US" sz="1400" b="1" dirty="0" smtClean="0">
                <a:solidFill>
                  <a:srgbClr val="C00000"/>
                </a:solidFill>
              </a:rPr>
              <a:t>)  </a:t>
            </a:r>
            <a:r>
              <a:rPr lang="en-US" sz="1400" dirty="0" smtClean="0"/>
              <a:t>*</a:t>
            </a:r>
          </a:p>
          <a:p>
            <a:endParaRPr lang="mk-MK" sz="1400" dirty="0" smtClean="0"/>
          </a:p>
          <a:p>
            <a:pPr lvl="1">
              <a:buNone/>
            </a:pPr>
            <a:endParaRPr lang="en-US" sz="1200" dirty="0" smtClean="0"/>
          </a:p>
          <a:p>
            <a:r>
              <a:rPr lang="es-ES" sz="1600" i="1" dirty="0" smtClean="0"/>
              <a:t>C. </a:t>
            </a:r>
            <a:r>
              <a:rPr lang="es-ES" sz="1600" i="1" dirty="0" err="1" smtClean="0"/>
              <a:t>trachomatis</a:t>
            </a:r>
            <a:r>
              <a:rPr lang="es-ES" sz="1600" i="1" dirty="0" smtClean="0"/>
              <a:t> L1, L2, L3</a:t>
            </a:r>
            <a:r>
              <a:rPr lang="es-ES" sz="1600" b="1" i="1" dirty="0" smtClean="0">
                <a:solidFill>
                  <a:srgbClr val="FF0000"/>
                </a:solidFill>
              </a:rPr>
              <a:t> </a:t>
            </a:r>
            <a:r>
              <a:rPr lang="es-ES" sz="1600" b="1" i="1" dirty="0" err="1" smtClean="0">
                <a:solidFill>
                  <a:srgbClr val="FF0000"/>
                </a:solidFill>
              </a:rPr>
              <a:t>Human</a:t>
            </a:r>
            <a:r>
              <a:rPr lang="es-ES" sz="1600" b="1" i="1" dirty="0" smtClean="0">
                <a:solidFill>
                  <a:srgbClr val="FF0000"/>
                </a:solidFill>
              </a:rPr>
              <a:t>       </a:t>
            </a:r>
            <a:r>
              <a:rPr lang="es-ES" sz="1600" b="1" i="1" dirty="0" smtClean="0">
                <a:solidFill>
                  <a:srgbClr val="00B0F0"/>
                </a:solidFill>
              </a:rPr>
              <a:t>Sexual </a:t>
            </a:r>
            <a:r>
              <a:rPr lang="es-ES" sz="1600" b="1" i="1" dirty="0" smtClean="0"/>
              <a:t>  </a:t>
            </a:r>
            <a:r>
              <a:rPr lang="es-ES" sz="1600" i="1" dirty="0" smtClean="0"/>
              <a:t>        Genital mucosa 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Genital ulcers</a:t>
            </a:r>
          </a:p>
          <a:p>
            <a:endParaRPr lang="en-US" sz="1600" dirty="0" smtClean="0"/>
          </a:p>
          <a:p>
            <a:r>
              <a:rPr lang="en-US" sz="1600" i="1" dirty="0" smtClean="0"/>
              <a:t>C. </a:t>
            </a:r>
            <a:r>
              <a:rPr lang="en-US" sz="1600" i="1" dirty="0" err="1" smtClean="0"/>
              <a:t>pneumoniae</a:t>
            </a:r>
            <a:r>
              <a:rPr lang="en-US" sz="1600" i="1" dirty="0" smtClean="0"/>
              <a:t> One       </a:t>
            </a:r>
            <a:r>
              <a:rPr lang="en-US" sz="1600" b="1" i="1" dirty="0" smtClean="0">
                <a:solidFill>
                  <a:srgbClr val="FF0000"/>
                </a:solidFill>
              </a:rPr>
              <a:t>Human</a:t>
            </a:r>
            <a:r>
              <a:rPr lang="en-US" sz="1600" i="1" dirty="0" smtClean="0"/>
              <a:t>      </a:t>
            </a:r>
            <a:r>
              <a:rPr lang="en-US" sz="1600" b="1" i="1" dirty="0" smtClean="0">
                <a:solidFill>
                  <a:srgbClr val="00B0F0"/>
                </a:solidFill>
              </a:rPr>
              <a:t>Direct-indirect</a:t>
            </a:r>
            <a:r>
              <a:rPr lang="en-US" sz="1600" i="1" dirty="0" smtClean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Respi.epith</a:t>
            </a:r>
            <a:r>
              <a:rPr lang="en-US" sz="1600" dirty="0" smtClean="0"/>
              <a:t>       </a:t>
            </a:r>
            <a:r>
              <a:rPr lang="en-US" sz="1600" b="1" dirty="0" smtClean="0">
                <a:solidFill>
                  <a:srgbClr val="C00000"/>
                </a:solidFill>
              </a:rPr>
              <a:t>CAP</a:t>
            </a:r>
            <a:r>
              <a:rPr lang="en-US" sz="1600" dirty="0" smtClean="0"/>
              <a:t>	      </a:t>
            </a:r>
            <a:r>
              <a:rPr lang="en-US" sz="1600" dirty="0" err="1" smtClean="0"/>
              <a:t>Atherosclerosis,asthma</a:t>
            </a:r>
            <a:r>
              <a:rPr lang="en-US" sz="1600" dirty="0" smtClean="0"/>
              <a:t>?</a:t>
            </a:r>
          </a:p>
          <a:p>
            <a:endParaRPr lang="en-US" sz="1600" dirty="0" smtClean="0"/>
          </a:p>
          <a:p>
            <a:r>
              <a:rPr lang="en-US" sz="1600" i="1" dirty="0" smtClean="0"/>
              <a:t>C. </a:t>
            </a:r>
            <a:r>
              <a:rPr lang="en-US" sz="1600" i="1" dirty="0" err="1" smtClean="0"/>
              <a:t>psittaci</a:t>
            </a:r>
            <a:r>
              <a:rPr lang="en-US" sz="1600" i="1" dirty="0" smtClean="0"/>
              <a:t>       Many         </a:t>
            </a:r>
            <a:r>
              <a:rPr lang="en-US" sz="1600" b="1" i="1" dirty="0" smtClean="0">
                <a:solidFill>
                  <a:srgbClr val="FF0000"/>
                </a:solidFill>
              </a:rPr>
              <a:t>Birds  </a:t>
            </a:r>
            <a:r>
              <a:rPr lang="en-US" sz="1600" i="1" dirty="0" smtClean="0"/>
              <a:t>        </a:t>
            </a:r>
            <a:r>
              <a:rPr lang="en-US" sz="1600" b="1" dirty="0" smtClean="0">
                <a:solidFill>
                  <a:srgbClr val="00B0F0"/>
                </a:solidFill>
              </a:rPr>
              <a:t>Aerosol</a:t>
            </a:r>
            <a:r>
              <a:rPr lang="en-US" sz="1600" dirty="0" smtClean="0"/>
              <a:t>           Systemic            </a:t>
            </a:r>
            <a:r>
              <a:rPr lang="en-US" sz="1600" b="1" dirty="0" smtClean="0">
                <a:solidFill>
                  <a:srgbClr val="C00000"/>
                </a:solidFill>
              </a:rPr>
              <a:t> CAP                         </a:t>
            </a:r>
            <a:r>
              <a:rPr lang="en-US" sz="1600" dirty="0" smtClean="0"/>
              <a:t>Hepatitis</a:t>
            </a:r>
          </a:p>
          <a:p>
            <a:pPr lvl="8"/>
            <a:endParaRPr lang="en-US" sz="400" i="1" dirty="0" smtClean="0"/>
          </a:p>
          <a:p>
            <a:pPr lvl="8"/>
            <a:r>
              <a:rPr lang="en-US" sz="400" dirty="0" smtClean="0"/>
              <a:t>                                  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i="1" dirty="0" smtClean="0"/>
              <a:t>Хламидија инфекции</a:t>
            </a:r>
            <a:br>
              <a:rPr lang="mk-MK" i="1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i="1" dirty="0" err="1" smtClean="0"/>
              <a:t>Chlamydophila</a:t>
            </a:r>
            <a:r>
              <a:rPr lang="en-US" i="1" dirty="0" smtClean="0"/>
              <a:t> </a:t>
            </a:r>
            <a:r>
              <a:rPr lang="en-US" i="1" dirty="0" err="1" smtClean="0"/>
              <a:t>psittaci</a:t>
            </a:r>
            <a:r>
              <a:rPr lang="mk-MK" i="1" dirty="0" smtClean="0"/>
              <a:t>-патогенеза</a:t>
            </a:r>
          </a:p>
          <a:p>
            <a:r>
              <a:rPr lang="mk-MK" dirty="0" smtClean="0"/>
              <a:t>Системска инфекција= аеро соли-елемнтарно телце-ретикулоендотелен систем (хепар, лиен)-повторно во крв-бели дробови (интерстициум)</a:t>
            </a:r>
          </a:p>
          <a:p>
            <a:endParaRPr lang="mk-MK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i="1" dirty="0" smtClean="0"/>
              <a:t>Хламидија инфекции</a:t>
            </a:r>
            <a:br>
              <a:rPr lang="mk-MK" i="1" dirty="0" smtClean="0"/>
            </a:br>
            <a:r>
              <a:rPr lang="mk-MK" i="1" dirty="0" smtClean="0"/>
              <a:t>епидемиологија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Chlamydophila</a:t>
            </a:r>
            <a:r>
              <a:rPr lang="en-US" i="1" dirty="0" smtClean="0"/>
              <a:t> </a:t>
            </a:r>
            <a:r>
              <a:rPr lang="en-US" i="1" dirty="0" err="1" smtClean="0"/>
              <a:t>psittaci</a:t>
            </a:r>
            <a:r>
              <a:rPr lang="mk-MK" i="1" dirty="0" smtClean="0"/>
              <a:t>-</a:t>
            </a:r>
            <a:r>
              <a:rPr lang="ru-RU" dirty="0" smtClean="0"/>
              <a:t>е честа инфекција/болест на птици и домашни животни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опасност</a:t>
            </a:r>
            <a:r>
              <a:rPr lang="ru-RU" dirty="0" smtClean="0"/>
              <a:t> за сопственици на домашни миленичиња, Pet Shop вработени, одгледувачи на живина, работниците во кланиците,погони за преработка  на живина, </a:t>
            </a:r>
            <a:r>
              <a:rPr lang="ru-RU" b="1" dirty="0" smtClean="0"/>
              <a:t>ветеринари</a:t>
            </a:r>
          </a:p>
          <a:p>
            <a:r>
              <a:rPr lang="ru-RU" dirty="0" smtClean="0"/>
              <a:t>Турција-има највисока стапка со голем број на епидемии со пситакозата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i="1" dirty="0" smtClean="0"/>
              <a:t>Хламидија инфекции</a:t>
            </a:r>
            <a:br>
              <a:rPr lang="mk-MK" i="1" dirty="0" smtClean="0"/>
            </a:br>
            <a:r>
              <a:rPr lang="mk-MK" i="1" dirty="0" smtClean="0"/>
              <a:t>епидемиологија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Повеќе од 130 птичји видови се документирани како домаќини на </a:t>
            </a:r>
            <a:r>
              <a:rPr lang="ru-RU" i="1" dirty="0" smtClean="0"/>
              <a:t>C. </a:t>
            </a:r>
            <a:r>
              <a:rPr lang="en-US" i="1" dirty="0" smtClean="0"/>
              <a:t>P</a:t>
            </a:r>
            <a:r>
              <a:rPr lang="ru-RU" i="1" dirty="0" smtClean="0"/>
              <a:t>sittaci</a:t>
            </a:r>
          </a:p>
          <a:p>
            <a:r>
              <a:rPr lang="ru-RU" i="1" dirty="0" smtClean="0"/>
              <a:t>Затоа е поопрвдан терминот = </a:t>
            </a:r>
            <a:r>
              <a:rPr lang="ru-RU" b="1" i="1" dirty="0" smtClean="0"/>
              <a:t>орнитоза</a:t>
            </a:r>
          </a:p>
          <a:p>
            <a:r>
              <a:rPr lang="ru-RU" dirty="0" smtClean="0"/>
              <a:t>Различни студии=преваленца кај птици со </a:t>
            </a:r>
            <a:r>
              <a:rPr lang="ru-RU" i="1" dirty="0" smtClean="0"/>
              <a:t>C. </a:t>
            </a:r>
            <a:r>
              <a:rPr lang="en-US" i="1" dirty="0" smtClean="0"/>
              <a:t>P</a:t>
            </a:r>
            <a:r>
              <a:rPr lang="ru-RU" i="1" dirty="0" smtClean="0"/>
              <a:t>sittaci  е </a:t>
            </a:r>
            <a:r>
              <a:rPr lang="ru-RU" dirty="0" smtClean="0"/>
              <a:t>од 5% до 8%  </a:t>
            </a:r>
          </a:p>
          <a:p>
            <a:r>
              <a:rPr lang="ru-RU" dirty="0" smtClean="0"/>
              <a:t>може да се зголеми до 100% кога птиците се подложени на превоз поради набиеноста и стресот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i="1" dirty="0" smtClean="0"/>
              <a:t>Хламидија инфекции</a:t>
            </a:r>
            <a:br>
              <a:rPr lang="mk-MK" i="1" dirty="0" smtClean="0"/>
            </a:br>
            <a:r>
              <a:rPr lang="mk-MK" i="1" dirty="0" smtClean="0"/>
              <a:t>епидемиологија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Инфекцијата може да се појави кај птиците долго по изложувањето</a:t>
            </a:r>
          </a:p>
          <a:p>
            <a:r>
              <a:rPr lang="ru-RU" dirty="0" smtClean="0"/>
              <a:t>инфицираните птици  може да бидат без симптоми  (</a:t>
            </a:r>
            <a:r>
              <a:rPr lang="ru-RU" b="1" dirty="0" smtClean="0"/>
              <a:t>асимптоматска форма</a:t>
            </a:r>
            <a:r>
              <a:rPr lang="ru-RU" dirty="0" smtClean="0"/>
              <a:t>) или </a:t>
            </a:r>
          </a:p>
          <a:p>
            <a:r>
              <a:rPr lang="ru-RU" dirty="0" smtClean="0"/>
              <a:t>очигледно болни (</a:t>
            </a:r>
            <a:r>
              <a:rPr lang="ru-RU" b="1" dirty="0" smtClean="0"/>
              <a:t>симптоматка форма</a:t>
            </a:r>
            <a:r>
              <a:rPr lang="ru-RU" dirty="0" smtClean="0"/>
              <a:t>)=</a:t>
            </a:r>
          </a:p>
          <a:p>
            <a:pPr>
              <a:buNone/>
            </a:pPr>
            <a:r>
              <a:rPr lang="ru-RU" dirty="0" smtClean="0"/>
              <a:t>	депресија, анорексија,слабеење, диспнеа,  дијареа ...</a:t>
            </a:r>
          </a:p>
          <a:p>
            <a:r>
              <a:rPr lang="ru-RU" dirty="0" smtClean="0"/>
              <a:t>често се со затворени очи и износени пердуви</a:t>
            </a:r>
          </a:p>
          <a:p>
            <a:r>
              <a:rPr lang="ru-RU" dirty="0" smtClean="0"/>
              <a:t>може да се случи рецидив на болеста </a:t>
            </a:r>
          </a:p>
          <a:p>
            <a:r>
              <a:rPr lang="ru-RU" dirty="0" smtClean="0"/>
              <a:t>за време на болест заразените птици лачат голем број  на бактерии </a:t>
            </a:r>
          </a:p>
          <a:p>
            <a:r>
              <a:rPr lang="ru-RU" dirty="0" smtClean="0"/>
              <a:t>Секретите  од клунот, очите, изметот и урината се инфективни</a:t>
            </a:r>
          </a:p>
          <a:p>
            <a:r>
              <a:rPr lang="ru-RU" dirty="0" smtClean="0"/>
              <a:t>исто така </a:t>
            </a:r>
            <a:r>
              <a:rPr lang="ru-RU" b="1" dirty="0" smtClean="0"/>
              <a:t>пердувите  и прашина околу кафезите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i="1" dirty="0" smtClean="0"/>
              <a:t>Хламидија инфекции</a:t>
            </a:r>
            <a:br>
              <a:rPr lang="mk-MK" i="1" dirty="0" smtClean="0"/>
            </a:br>
            <a:r>
              <a:rPr lang="mk-MK" i="1" dirty="0" smtClean="0"/>
              <a:t>епидемиологија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Ако не се лекуваат, 10% од инфицираните птици ќе станат хронични асимптоматски носители</a:t>
            </a:r>
          </a:p>
          <a:p>
            <a:r>
              <a:rPr lang="ru-RU" dirty="0" smtClean="0"/>
              <a:t>Човекот најчесто се заразува со вдишување на контмаинирана </a:t>
            </a:r>
            <a:r>
              <a:rPr lang="ru-RU" b="1" dirty="0" smtClean="0"/>
              <a:t>прашина</a:t>
            </a:r>
            <a:r>
              <a:rPr lang="mk-MK" b="1" dirty="0" smtClean="0"/>
              <a:t>/аеро соли </a:t>
            </a:r>
            <a:endParaRPr lang="ru-RU" b="1" dirty="0" smtClean="0"/>
          </a:p>
          <a:p>
            <a:r>
              <a:rPr lang="ru-RU" dirty="0" smtClean="0"/>
              <a:t>Сточарите и ветеринарите можат да се заразат и </a:t>
            </a:r>
            <a:r>
              <a:rPr lang="ru-RU" b="1" dirty="0" smtClean="0"/>
              <a:t>при породување </a:t>
            </a:r>
            <a:r>
              <a:rPr lang="ru-RU" dirty="0" smtClean="0"/>
              <a:t>на животни</a:t>
            </a:r>
          </a:p>
          <a:p>
            <a:r>
              <a:rPr lang="ru-RU" dirty="0" smtClean="0"/>
              <a:t>Бактеријата по сушење останува жива </a:t>
            </a:r>
            <a:r>
              <a:rPr lang="ru-RU" b="1" dirty="0" smtClean="0"/>
              <a:t>со месеци</a:t>
            </a:r>
            <a:r>
              <a:rPr lang="ru-RU" dirty="0" smtClean="0"/>
              <a:t>, затоа е неопходна дезинфекција на подовите</a:t>
            </a:r>
          </a:p>
          <a:p>
            <a:r>
              <a:rPr lang="ru-RU" dirty="0" smtClean="0"/>
              <a:t>Интерхуман пренос (човек=човек) </a:t>
            </a:r>
            <a:r>
              <a:rPr lang="ru-RU" b="1" dirty="0" smtClean="0"/>
              <a:t>не е можен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i="1" dirty="0" smtClean="0"/>
              <a:t>Хламидија инфекции</a:t>
            </a:r>
            <a:br>
              <a:rPr lang="mk-MK" i="1" dirty="0" smtClean="0"/>
            </a:br>
            <a:r>
              <a:rPr lang="mk-MK" b="1" i="1" dirty="0" smtClean="0">
                <a:solidFill>
                  <a:srgbClr val="FF0000"/>
                </a:solidFill>
              </a:rPr>
              <a:t>клиничка слика</a:t>
            </a:r>
            <a:br>
              <a:rPr lang="mk-MK" b="1" i="1" dirty="0" smtClean="0">
                <a:solidFill>
                  <a:srgbClr val="FF0000"/>
                </a:solidFill>
              </a:rPr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mk-MK" b="1" dirty="0" smtClean="0"/>
              <a:t>Инкубација 7-14 дена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Неколку синдроми </a:t>
            </a:r>
          </a:p>
          <a:p>
            <a:r>
              <a:rPr lang="ru-RU" b="1" i="1" dirty="0" smtClean="0"/>
              <a:t>Горнореспираторна инфекција (катарус фебрилис); мононуклеоза-like синдром; фарингитис; хепатоспленомегалија; аденопатија</a:t>
            </a:r>
            <a:endParaRPr lang="mk-MK" b="1" i="1" dirty="0" smtClean="0"/>
          </a:p>
          <a:p>
            <a:r>
              <a:rPr lang="mk-MK" b="1" i="1" dirty="0" smtClean="0">
                <a:solidFill>
                  <a:srgbClr val="FF0000"/>
                </a:solidFill>
              </a:rPr>
              <a:t>Најчесто атипична пневмонија</a:t>
            </a:r>
          </a:p>
          <a:p>
            <a:r>
              <a:rPr lang="mk-MK" dirty="0" smtClean="0"/>
              <a:t>Почеток нагол, брутален, температура до 40 ст, студ, треска, кашлица после прва недела, </a:t>
            </a:r>
            <a:r>
              <a:rPr lang="mk-MK" dirty="0" smtClean="0">
                <a:solidFill>
                  <a:srgbClr val="FF0000"/>
                </a:solidFill>
              </a:rPr>
              <a:t>релативна брадикардија</a:t>
            </a:r>
            <a:r>
              <a:rPr lang="mk-MK" dirty="0" smtClean="0"/>
              <a:t>, можна хепатоспленомегалија, конфузност</a:t>
            </a:r>
          </a:p>
          <a:p>
            <a:r>
              <a:rPr lang="mk-MK" dirty="0" smtClean="0"/>
              <a:t>Тешки форми – смртност до 1%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i="1" dirty="0" smtClean="0"/>
              <a:t>Хламидија инфекции</a:t>
            </a:r>
            <a:br>
              <a:rPr lang="mk-MK" i="1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Формата на болест се движи од инапарентна или лесна болест до фатална  и стемска болест со истакнати респираторни симптоми</a:t>
            </a:r>
          </a:p>
          <a:p>
            <a:r>
              <a:rPr lang="ru-RU" dirty="0" smtClean="0"/>
              <a:t>Бидејќи многу пациенти имаат болест со неспецифични наоди =</a:t>
            </a:r>
            <a:r>
              <a:rPr lang="ru-RU" b="1" dirty="0" smtClean="0"/>
              <a:t>првичната дијагноза   </a:t>
            </a:r>
            <a:r>
              <a:rPr lang="ru-RU" dirty="0" smtClean="0"/>
              <a:t>гастроентеритис, хепатитис, перитонит, карцином на панкреас, ендокардитис, васкулитис, сепса, маларија, бруцелоза, треска од непознато потекло, полимиозити...</a:t>
            </a:r>
          </a:p>
          <a:p>
            <a:endParaRPr lang="mk-MK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пневмонии</a:t>
            </a:r>
            <a:r>
              <a:rPr lang="en-US" dirty="0" smtClean="0"/>
              <a:t> 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en-US" sz="3600" dirty="0" smtClean="0">
                <a:solidFill>
                  <a:srgbClr val="FFFF00"/>
                </a:solidFill>
              </a:rPr>
              <a:t>Causative Agents of Acute Pneumonia</a:t>
            </a:r>
            <a:r>
              <a:rPr lang="en-US" sz="3600" b="1" dirty="0" smtClean="0">
                <a:solidFill>
                  <a:srgbClr val="FF0000"/>
                </a:solidFill>
              </a:rPr>
              <a:t>—Bacteria</a:t>
            </a:r>
            <a:endParaRPr lang="mk-MK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Common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Streptococcus </a:t>
            </a:r>
            <a:r>
              <a:rPr lang="en-US" b="1" i="1" dirty="0" err="1" smtClean="0">
                <a:solidFill>
                  <a:srgbClr val="FF0000"/>
                </a:solidFill>
              </a:rPr>
              <a:t>pneumoniae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Staphylococcus </a:t>
            </a:r>
            <a:r>
              <a:rPr lang="en-US" b="1" i="1" dirty="0" err="1" smtClean="0">
                <a:solidFill>
                  <a:srgbClr val="FF0000"/>
                </a:solidFill>
              </a:rPr>
              <a:t>aureus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err="1" smtClean="0">
                <a:solidFill>
                  <a:srgbClr val="FF0000"/>
                </a:solidFill>
              </a:rPr>
              <a:t>Haemophilus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influenzae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Mixed anaerobic bacteria</a:t>
            </a:r>
          </a:p>
          <a:p>
            <a:pPr>
              <a:buNone/>
            </a:pPr>
            <a:r>
              <a:rPr lang="en-US" b="1" dirty="0" smtClean="0"/>
              <a:t>	(aspiration)</a:t>
            </a:r>
          </a:p>
          <a:p>
            <a:r>
              <a:rPr lang="en-US" i="1" dirty="0" err="1" smtClean="0"/>
              <a:t>Bacteroides</a:t>
            </a:r>
            <a:r>
              <a:rPr lang="en-US" i="1" dirty="0" smtClean="0"/>
              <a:t> spp.</a:t>
            </a:r>
          </a:p>
          <a:p>
            <a:r>
              <a:rPr lang="en-US" i="1" dirty="0" err="1" smtClean="0"/>
              <a:t>Fusobacterium</a:t>
            </a:r>
            <a:r>
              <a:rPr lang="en-US" i="1" dirty="0" smtClean="0"/>
              <a:t> spp.</a:t>
            </a:r>
          </a:p>
          <a:p>
            <a:r>
              <a:rPr lang="en-US" i="1" dirty="0" err="1" smtClean="0"/>
              <a:t>Peptostreptococcus</a:t>
            </a:r>
            <a:r>
              <a:rPr lang="en-US" i="1" dirty="0" smtClean="0"/>
              <a:t> spp.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Enterobacteriaceae</a:t>
            </a:r>
            <a:endParaRPr lang="en-US" dirty="0" smtClean="0"/>
          </a:p>
          <a:p>
            <a:r>
              <a:rPr lang="en-US" i="1" dirty="0" smtClean="0"/>
              <a:t>Escherichia coli</a:t>
            </a:r>
          </a:p>
          <a:p>
            <a:r>
              <a:rPr lang="en-US" i="1" dirty="0" err="1" smtClean="0"/>
              <a:t>Klebsiella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r>
              <a:rPr lang="en-US" i="1" dirty="0" err="1" smtClean="0"/>
              <a:t>Enterobacter</a:t>
            </a:r>
            <a:r>
              <a:rPr lang="en-US" i="1" dirty="0" smtClean="0"/>
              <a:t> spp.</a:t>
            </a:r>
          </a:p>
          <a:p>
            <a:r>
              <a:rPr lang="en-US" i="1" dirty="0" err="1" smtClean="0"/>
              <a:t>Serratia</a:t>
            </a:r>
            <a:r>
              <a:rPr lang="en-US" i="1" dirty="0" smtClean="0"/>
              <a:t> spp.</a:t>
            </a:r>
          </a:p>
          <a:p>
            <a:r>
              <a:rPr lang="en-US" i="1" dirty="0" smtClean="0"/>
              <a:t>Pseudomonas </a:t>
            </a:r>
            <a:r>
              <a:rPr lang="en-US" i="1" dirty="0" err="1" smtClean="0"/>
              <a:t>aeruginosa</a:t>
            </a:r>
            <a:endParaRPr lang="en-US" i="1" dirty="0" smtClean="0"/>
          </a:p>
          <a:p>
            <a:r>
              <a:rPr lang="en-US" i="1" dirty="0" err="1" smtClean="0"/>
              <a:t>Legionella</a:t>
            </a:r>
            <a:r>
              <a:rPr lang="en-US" i="1" dirty="0" smtClean="0"/>
              <a:t> spp. (including </a:t>
            </a:r>
            <a:r>
              <a:rPr lang="en-US" i="1" dirty="0" err="1" smtClean="0"/>
              <a:t>L.pneumophila</a:t>
            </a:r>
            <a:r>
              <a:rPr lang="en-US" i="1" dirty="0" smtClean="0"/>
              <a:t> and L. </a:t>
            </a:r>
            <a:r>
              <a:rPr lang="en-US" i="1" dirty="0" err="1" smtClean="0"/>
              <a:t>micdadei</a:t>
            </a:r>
            <a:r>
              <a:rPr lang="en-US" i="1" dirty="0" smtClean="0"/>
              <a:t>)</a:t>
            </a:r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i="1" dirty="0" smtClean="0"/>
              <a:t>Хламидија инфекции</a:t>
            </a:r>
            <a:br>
              <a:rPr lang="mk-MK" i="1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mk-MK" b="1" dirty="0" smtClean="0"/>
              <a:t>Дијагноза</a:t>
            </a:r>
            <a:r>
              <a:rPr lang="en-US" i="1" dirty="0" smtClean="0"/>
              <a:t> </a:t>
            </a:r>
            <a:r>
              <a:rPr lang="en-US" i="1" dirty="0" err="1" smtClean="0"/>
              <a:t>Chlamydophila</a:t>
            </a:r>
            <a:r>
              <a:rPr lang="en-US" i="1" dirty="0" smtClean="0"/>
              <a:t> </a:t>
            </a:r>
            <a:r>
              <a:rPr lang="en-US" i="1" dirty="0" err="1" smtClean="0"/>
              <a:t>psittaci</a:t>
            </a:r>
            <a:endParaRPr lang="mk-MK" b="1" dirty="0" smtClean="0"/>
          </a:p>
          <a:p>
            <a:r>
              <a:rPr lang="mk-MK" b="1" dirty="0" smtClean="0"/>
              <a:t>Клиничка слика, серологија</a:t>
            </a:r>
            <a:endParaRPr lang="mk-MK" i="1" dirty="0" smtClean="0"/>
          </a:p>
          <a:p>
            <a:r>
              <a:rPr lang="mk-MK" b="1" i="1" dirty="0" smtClean="0">
                <a:solidFill>
                  <a:srgbClr val="FF0000"/>
                </a:solidFill>
              </a:rPr>
              <a:t>СЕ умерено забрзана, ЦРП висок, Ле- најчесто нормални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i="1" dirty="0" smtClean="0"/>
              <a:t>Хламидија инфекции</a:t>
            </a:r>
            <a:br>
              <a:rPr lang="mk-MK" i="1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mk-MK" b="1" dirty="0" smtClean="0"/>
          </a:p>
          <a:p>
            <a:r>
              <a:rPr lang="mk-MK" b="1" dirty="0" smtClean="0"/>
              <a:t>Терапија- 2- 3 недели=</a:t>
            </a:r>
            <a:r>
              <a:rPr lang="mk-MK" b="1" dirty="0" smtClean="0">
                <a:solidFill>
                  <a:srgbClr val="FF0000"/>
                </a:solidFill>
              </a:rPr>
              <a:t>Вибрамицин</a:t>
            </a:r>
            <a:endParaRPr lang="mk-MK" b="1" dirty="0" smtClean="0"/>
          </a:p>
          <a:p>
            <a:r>
              <a:rPr lang="mk-MK" b="1" dirty="0" smtClean="0">
                <a:solidFill>
                  <a:srgbClr val="FF0000"/>
                </a:solidFill>
              </a:rPr>
              <a:t>макролид </a:t>
            </a:r>
            <a:r>
              <a:rPr lang="mk-MK" dirty="0" smtClean="0"/>
              <a:t>(</a:t>
            </a:r>
            <a:r>
              <a:rPr lang="en-US" dirty="0" err="1" smtClean="0"/>
              <a:t>Azithromycin</a:t>
            </a:r>
            <a:r>
              <a:rPr lang="en-US" dirty="0" smtClean="0"/>
              <a:t>,  </a:t>
            </a:r>
            <a:r>
              <a:rPr lang="en-US" dirty="0" err="1" smtClean="0"/>
              <a:t>clarithromycin</a:t>
            </a:r>
            <a:r>
              <a:rPr lang="mk-MK" dirty="0" smtClean="0"/>
              <a:t>),</a:t>
            </a:r>
          </a:p>
          <a:p>
            <a:r>
              <a:rPr lang="mk-MK" b="1" dirty="0" smtClean="0">
                <a:solidFill>
                  <a:srgbClr val="FF0000"/>
                </a:solidFill>
              </a:rPr>
              <a:t>еритромицин</a:t>
            </a:r>
            <a:endParaRPr lang="mk-MK" b="1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mk-MK" i="1" dirty="0" smtClean="0"/>
              <a:t>Хламидија инфекции</a:t>
            </a:r>
            <a:br>
              <a:rPr lang="mk-MK" i="1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mk-MK" b="1" dirty="0" smtClean="0"/>
              <a:t>Превенција</a:t>
            </a:r>
          </a:p>
          <a:p>
            <a:r>
              <a:rPr lang="ru-RU" b="1" dirty="0" smtClean="0"/>
              <a:t>Заразените птици треба да се третира со тетрациклин (хлортетрациклин или doxycycline)  најмалку 45 последователни дена</a:t>
            </a:r>
          </a:p>
          <a:p>
            <a:r>
              <a:rPr lang="ru-RU" b="1" dirty="0" smtClean="0"/>
              <a:t>Американскиот оддел за Земјоделство (USDA) бара увезените птици да  се стават во карантин =30 дена  и се третираат со хлортетрациклин</a:t>
            </a:r>
          </a:p>
          <a:p>
            <a:r>
              <a:rPr lang="ru-RU" b="1" dirty="0" smtClean="0"/>
              <a:t>некои од инфицирани птици ќе продолжат да ја ослободуваат хламидијата и покрај овој третман</a:t>
            </a:r>
            <a:endParaRPr lang="mk-MK" b="1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Микоплазма</a:t>
            </a:r>
            <a:br>
              <a:rPr lang="mk-MK" dirty="0" smtClean="0"/>
            </a:br>
            <a:r>
              <a:rPr lang="en-US" i="1" dirty="0" err="1" smtClean="0"/>
              <a:t>mycoplazma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mk-M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Акутни респираторни инфекции</a:t>
            </a:r>
          </a:p>
          <a:p>
            <a:r>
              <a:rPr lang="mk-MK" dirty="0" smtClean="0"/>
              <a:t>Горнореспираторни</a:t>
            </a:r>
          </a:p>
          <a:p>
            <a:r>
              <a:rPr lang="mk-MK" dirty="0" smtClean="0"/>
              <a:t>Пневмонии</a:t>
            </a:r>
          </a:p>
          <a:p>
            <a:r>
              <a:rPr lang="mk-MK" dirty="0" smtClean="0"/>
              <a:t>Мала бактерија, мека бактерија, без зид – само со цитоплазматска мембрана- многу осетлива на надворешни влијанија</a:t>
            </a:r>
            <a:endParaRPr lang="mk-MK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Микоплазма</a:t>
            </a:r>
            <a:br>
              <a:rPr lang="mk-MK" dirty="0" smtClean="0"/>
            </a:br>
            <a:r>
              <a:rPr lang="en-US" i="1" dirty="0" err="1" smtClean="0"/>
              <a:t>mycoplazma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mk-M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mk-MK" dirty="0" smtClean="0"/>
              <a:t>Епидемиологија</a:t>
            </a:r>
          </a:p>
          <a:p>
            <a:r>
              <a:rPr lang="mk-MK" dirty="0" smtClean="0"/>
              <a:t>Се јавува во епидемиски форми (големи епидемии на 4-6 год)</a:t>
            </a:r>
          </a:p>
          <a:p>
            <a:r>
              <a:rPr lang="mk-MK" dirty="0" smtClean="0"/>
              <a:t>Деца до 5 години-асимптомо или како горнореспираторна инфекција</a:t>
            </a:r>
          </a:p>
          <a:p>
            <a:r>
              <a:rPr lang="mk-MK" dirty="0" smtClean="0"/>
              <a:t>5-20 год =најчесто пневмонии</a:t>
            </a:r>
          </a:p>
          <a:p>
            <a:r>
              <a:rPr lang="mk-MK" dirty="0" smtClean="0"/>
              <a:t>Потребен подолг контакт</a:t>
            </a:r>
          </a:p>
          <a:p>
            <a:r>
              <a:rPr lang="mk-MK" dirty="0" smtClean="0"/>
              <a:t>Се пренесува аерокапково</a:t>
            </a:r>
            <a:endParaRPr lang="mk-MK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Микоплазма</a:t>
            </a:r>
            <a:br>
              <a:rPr lang="mk-MK" dirty="0" smtClean="0"/>
            </a:br>
            <a:r>
              <a:rPr lang="en-US" i="1" dirty="0" err="1" smtClean="0"/>
              <a:t>mycoplazma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mk-M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Патогенеза</a:t>
            </a:r>
          </a:p>
          <a:p>
            <a:r>
              <a:rPr lang="mk-MK" dirty="0" smtClean="0"/>
              <a:t>Изразен тропизам кон трахеобронхијалниот  епител</a:t>
            </a:r>
          </a:p>
          <a:p>
            <a:endParaRPr lang="mk-MK" dirty="0" smtClean="0"/>
          </a:p>
          <a:p>
            <a:r>
              <a:rPr lang="mk-MK" dirty="0" smtClean="0"/>
              <a:t>Инкубација 2-3 недели</a:t>
            </a:r>
          </a:p>
          <a:p>
            <a:r>
              <a:rPr lang="mk-MK" dirty="0" smtClean="0"/>
              <a:t>25% од инфекциите =инапарентно</a:t>
            </a:r>
            <a:endParaRPr lang="mk-MK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Микоплазма</a:t>
            </a:r>
            <a:br>
              <a:rPr lang="mk-MK" dirty="0" smtClean="0"/>
            </a:br>
            <a:r>
              <a:rPr lang="en-US" i="1" dirty="0" err="1" smtClean="0"/>
              <a:t>mycoplazma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mk-M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mk-MK" dirty="0" smtClean="0"/>
              <a:t>Респираторни манифестации – </a:t>
            </a:r>
          </a:p>
          <a:p>
            <a:r>
              <a:rPr lang="mk-MK" dirty="0" smtClean="0"/>
              <a:t>Бронхит- најчеста манифестација</a:t>
            </a:r>
          </a:p>
          <a:p>
            <a:r>
              <a:rPr lang="mk-MK" dirty="0" smtClean="0"/>
              <a:t> пневмонија- само 10 % развиваат пневмонија</a:t>
            </a:r>
          </a:p>
          <a:p>
            <a:r>
              <a:rPr lang="mk-MK" dirty="0" smtClean="0"/>
              <a:t>Пневмониите до 30% од сите  вонболнични пневмонии</a:t>
            </a:r>
          </a:p>
          <a:p>
            <a:r>
              <a:rPr lang="mk-MK" dirty="0" smtClean="0"/>
              <a:t>Постепен почеток, на почеток сува кашлица (после продуктивна, со можен мукопурулентен искашлок), температура до 39 степени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Микоплазма</a:t>
            </a:r>
            <a:br>
              <a:rPr lang="mk-MK" dirty="0" smtClean="0"/>
            </a:br>
            <a:r>
              <a:rPr lang="en-US" i="1" dirty="0" err="1" smtClean="0"/>
              <a:t>mycoplazma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mk-M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/>
              <a:t>РТГ= ретикуларни или ретикуларно нодуларни инфилтрати, најчесто во долни лобуси</a:t>
            </a:r>
          </a:p>
          <a:p>
            <a:r>
              <a:rPr lang="mk-MK" dirty="0" smtClean="0"/>
              <a:t>Бениген тек- поминува за 2-6 недели</a:t>
            </a:r>
          </a:p>
          <a:p>
            <a:endParaRPr lang="mk-MK" dirty="0" smtClean="0"/>
          </a:p>
          <a:p>
            <a:r>
              <a:rPr lang="mk-MK" dirty="0" smtClean="0"/>
              <a:t>Екстрареспираторни манифестации: срце (аритмии), кожа (</a:t>
            </a: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nodozum</a:t>
            </a:r>
            <a:r>
              <a:rPr lang="en-US" dirty="0" smtClean="0"/>
              <a:t>; </a:t>
            </a:r>
            <a:r>
              <a:rPr lang="en-US" dirty="0" err="1" smtClean="0"/>
              <a:t>Sy</a:t>
            </a:r>
            <a:r>
              <a:rPr lang="en-US" dirty="0" smtClean="0"/>
              <a:t> Steven-Johnson)</a:t>
            </a:r>
            <a:r>
              <a:rPr lang="mk-MK" dirty="0" smtClean="0"/>
              <a:t>; артралгии, артрити...</a:t>
            </a:r>
            <a:endParaRPr lang="mk-MK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Микоплазма</a:t>
            </a:r>
            <a:br>
              <a:rPr lang="mk-MK" dirty="0" smtClean="0"/>
            </a:br>
            <a:r>
              <a:rPr lang="en-US" i="1" dirty="0" err="1" smtClean="0"/>
              <a:t>mycoplazma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mk-M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mk-MK" b="1" dirty="0" smtClean="0"/>
              <a:t>Дијагноза</a:t>
            </a:r>
          </a:p>
          <a:p>
            <a:r>
              <a:rPr lang="mk-MK" dirty="0" smtClean="0"/>
              <a:t>Серолошка- парен серум за подобра сензитивност</a:t>
            </a:r>
          </a:p>
          <a:p>
            <a:r>
              <a:rPr lang="mk-MK" b="1" dirty="0" smtClean="0"/>
              <a:t>Терапија</a:t>
            </a:r>
          </a:p>
          <a:p>
            <a:r>
              <a:rPr lang="mk-MK" b="1" dirty="0" smtClean="0">
                <a:solidFill>
                  <a:srgbClr val="FF0000"/>
                </a:solidFill>
              </a:rPr>
              <a:t>15-21</a:t>
            </a:r>
            <a:r>
              <a:rPr lang="mk-MK" dirty="0" smtClean="0"/>
              <a:t> ден</a:t>
            </a:r>
          </a:p>
          <a:p>
            <a:r>
              <a:rPr lang="mk-MK" dirty="0" smtClean="0"/>
              <a:t>макролиден аб</a:t>
            </a:r>
            <a:r>
              <a:rPr lang="mk-MK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Azithromycin,Clarithromycin</a:t>
            </a:r>
            <a:r>
              <a:rPr lang="mk-MK" b="1" dirty="0" smtClean="0">
                <a:solidFill>
                  <a:srgbClr val="FF0000"/>
                </a:solidFill>
              </a:rPr>
              <a:t>);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mk-MK" b="1" dirty="0" smtClean="0">
                <a:solidFill>
                  <a:srgbClr val="FF0000"/>
                </a:solidFill>
              </a:rPr>
              <a:t> или вибрамицин</a:t>
            </a:r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Бруцелозата е класична зооноза</a:t>
            </a:r>
          </a:p>
          <a:p>
            <a:r>
              <a:rPr lang="mk-MK" dirty="0" smtClean="0"/>
              <a:t>Човекот под одредени околности може да се зарази</a:t>
            </a:r>
          </a:p>
          <a:p>
            <a:r>
              <a:rPr lang="en-US" dirty="0" smtClean="0"/>
              <a:t>Bruce </a:t>
            </a:r>
            <a:r>
              <a:rPr lang="mk-MK" dirty="0" smtClean="0"/>
              <a:t> прв ја изолирал </a:t>
            </a:r>
            <a:r>
              <a:rPr lang="en-US" b="1" i="1" dirty="0" err="1" smtClean="0"/>
              <a:t>Brucella</a:t>
            </a:r>
            <a:r>
              <a:rPr lang="en-US" b="1" i="1" dirty="0" smtClean="0"/>
              <a:t> </a:t>
            </a:r>
            <a:r>
              <a:rPr lang="en-US" b="1" i="1" dirty="0" err="1" smtClean="0"/>
              <a:t>melitensis</a:t>
            </a:r>
            <a:r>
              <a:rPr lang="en-US" b="1" i="1" dirty="0" smtClean="0"/>
              <a:t> </a:t>
            </a:r>
            <a:r>
              <a:rPr lang="mk-MK" b="1" i="1" dirty="0" smtClean="0"/>
              <a:t>-</a:t>
            </a:r>
            <a:r>
              <a:rPr lang="en-US" i="1" dirty="0" smtClean="0"/>
              <a:t>1904 </a:t>
            </a:r>
            <a:r>
              <a:rPr lang="mk-MK" i="1" dirty="0" smtClean="0"/>
              <a:t>–</a:t>
            </a:r>
            <a:r>
              <a:rPr lang="en-US" i="1" dirty="0" smtClean="0"/>
              <a:t> 1907</a:t>
            </a:r>
            <a:r>
              <a:rPr lang="mk-MK" i="1" dirty="0" smtClean="0"/>
              <a:t> = малтешка треска</a:t>
            </a:r>
            <a:endParaRPr lang="en-US" i="1" dirty="0" smtClean="0"/>
          </a:p>
          <a:p>
            <a:r>
              <a:rPr lang="en-US" dirty="0" smtClean="0"/>
              <a:t>1895 Bang </a:t>
            </a:r>
            <a:r>
              <a:rPr lang="mk-MK" dirty="0" smtClean="0"/>
              <a:t>= </a:t>
            </a:r>
            <a:r>
              <a:rPr lang="en-US" b="1" i="1" dirty="0" err="1" smtClean="0"/>
              <a:t>Brucella</a:t>
            </a:r>
            <a:r>
              <a:rPr lang="en-US" b="1" i="1" dirty="0" smtClean="0"/>
              <a:t> </a:t>
            </a:r>
            <a:r>
              <a:rPr lang="en-US" b="1" i="1" dirty="0" err="1" smtClean="0"/>
              <a:t>abortus</a:t>
            </a:r>
            <a:r>
              <a:rPr lang="mk-MK" b="1" i="1" dirty="0" smtClean="0"/>
              <a:t> – Данска- абортус кај говеда</a:t>
            </a:r>
          </a:p>
          <a:p>
            <a:r>
              <a:rPr lang="en-US" dirty="0" smtClean="0"/>
              <a:t>1914</a:t>
            </a:r>
            <a:r>
              <a:rPr lang="mk-MK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Traum</a:t>
            </a:r>
            <a:r>
              <a:rPr lang="en-US" dirty="0" smtClean="0"/>
              <a:t> </a:t>
            </a:r>
            <a:r>
              <a:rPr lang="en-US" b="1" i="1" dirty="0" err="1" smtClean="0"/>
              <a:t>Brucella</a:t>
            </a:r>
            <a:r>
              <a:rPr lang="en-US" b="1" i="1" dirty="0" smtClean="0"/>
              <a:t> </a:t>
            </a:r>
            <a:r>
              <a:rPr lang="en-US" b="1" i="1" dirty="0" err="1" smtClean="0"/>
              <a:t>suis</a:t>
            </a:r>
            <a:endParaRPr lang="en-US" dirty="0" smtClean="0"/>
          </a:p>
          <a:p>
            <a:r>
              <a:rPr lang="en-US" dirty="0" smtClean="0"/>
              <a:t>1950</a:t>
            </a:r>
            <a:r>
              <a:rPr lang="mk-MK" dirty="0" smtClean="0"/>
              <a:t>-</a:t>
            </a:r>
            <a:r>
              <a:rPr lang="en-US" dirty="0" smtClean="0"/>
              <a:t> </a:t>
            </a:r>
            <a:r>
              <a:rPr lang="en-US" b="1" i="1" dirty="0" err="1" smtClean="0"/>
              <a:t>Brucella</a:t>
            </a:r>
            <a:r>
              <a:rPr lang="en-US" b="1" i="1" dirty="0" smtClean="0"/>
              <a:t> </a:t>
            </a:r>
            <a:r>
              <a:rPr lang="en-US" b="1" i="1" dirty="0" err="1" smtClean="0"/>
              <a:t>ovis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Пневмонии</a:t>
            </a:r>
            <a:br>
              <a:rPr lang="mk-MK" dirty="0" smtClean="0"/>
            </a:br>
            <a:r>
              <a:rPr lang="en-US" sz="3100" dirty="0" smtClean="0"/>
              <a:t>Causative Agents of Acute Pneumonia—</a:t>
            </a:r>
            <a:r>
              <a:rPr lang="en-US" sz="4000" b="1" dirty="0" smtClean="0">
                <a:solidFill>
                  <a:srgbClr val="FF0000"/>
                </a:solidFill>
              </a:rPr>
              <a:t>Viruses</a:t>
            </a:r>
            <a:endParaRPr lang="mk-MK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Children</a:t>
            </a:r>
          </a:p>
          <a:p>
            <a:r>
              <a:rPr lang="en-US" b="1" dirty="0" smtClean="0"/>
              <a:t>Common</a:t>
            </a:r>
          </a:p>
          <a:p>
            <a:r>
              <a:rPr lang="en-US" dirty="0" smtClean="0"/>
              <a:t>Respiratory </a:t>
            </a:r>
            <a:r>
              <a:rPr lang="en-US" dirty="0" err="1" smtClean="0"/>
              <a:t>syncytial</a:t>
            </a:r>
            <a:r>
              <a:rPr lang="en-US" dirty="0" smtClean="0"/>
              <a:t> virus</a:t>
            </a:r>
          </a:p>
          <a:p>
            <a:r>
              <a:rPr lang="fr-FR" dirty="0" err="1" smtClean="0"/>
              <a:t>Parainfluenza</a:t>
            </a:r>
            <a:r>
              <a:rPr lang="fr-FR" dirty="0" smtClean="0"/>
              <a:t> virus types 1, 2, 3</a:t>
            </a:r>
          </a:p>
          <a:p>
            <a:r>
              <a:rPr lang="en-US" dirty="0" smtClean="0"/>
              <a:t>Influenza A virus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US" b="1" dirty="0" smtClean="0"/>
              <a:t>Uncommon</a:t>
            </a:r>
          </a:p>
          <a:p>
            <a:r>
              <a:rPr lang="en-US" dirty="0" smtClean="0"/>
              <a:t>Adenovirus types 1, 2, 3, 5</a:t>
            </a:r>
          </a:p>
          <a:p>
            <a:r>
              <a:rPr lang="en-US" dirty="0" smtClean="0"/>
              <a:t>Influenza B virus</a:t>
            </a:r>
          </a:p>
          <a:p>
            <a:r>
              <a:rPr lang="en-US" dirty="0" smtClean="0"/>
              <a:t>Rhinovirus</a:t>
            </a:r>
          </a:p>
          <a:p>
            <a:r>
              <a:rPr lang="en-US" dirty="0" err="1" smtClean="0"/>
              <a:t>Coxsackievirus</a:t>
            </a:r>
            <a:endParaRPr lang="en-US" dirty="0" smtClean="0"/>
          </a:p>
          <a:p>
            <a:r>
              <a:rPr lang="en-US" dirty="0" smtClean="0"/>
              <a:t>Echovirus</a:t>
            </a:r>
          </a:p>
          <a:p>
            <a:r>
              <a:rPr lang="en-US" dirty="0" smtClean="0"/>
              <a:t>Measles virus</a:t>
            </a:r>
          </a:p>
          <a:p>
            <a:r>
              <a:rPr lang="en-US" dirty="0" smtClean="0"/>
              <a:t>Hantavirus</a:t>
            </a:r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i="1" dirty="0" err="1" smtClean="0"/>
              <a:t>Brucellae</a:t>
            </a:r>
            <a:r>
              <a:rPr lang="mk-MK" b="1" dirty="0" smtClean="0"/>
              <a:t> се мали, грам-негативни, некапсулирани, неспорогени кокобацили</a:t>
            </a:r>
            <a:endParaRPr lang="en-US" b="1" dirty="0" smtClean="0"/>
          </a:p>
          <a:p>
            <a:r>
              <a:rPr lang="mk-MK" b="1" dirty="0" smtClean="0"/>
              <a:t>Многу отпорна бактерија</a:t>
            </a:r>
          </a:p>
          <a:p>
            <a:r>
              <a:rPr lang="mk-MK" b="1" dirty="0" smtClean="0"/>
              <a:t>Една недела преживува на сонце</a:t>
            </a:r>
          </a:p>
          <a:p>
            <a:r>
              <a:rPr lang="mk-MK" b="1" dirty="0" smtClean="0"/>
              <a:t>Неколку месеци на пасишта и штали</a:t>
            </a:r>
          </a:p>
          <a:p>
            <a:r>
              <a:rPr lang="mk-MK" b="1" dirty="0" smtClean="0"/>
              <a:t>Солило (сирење) ја убива за 2-3 месеци</a:t>
            </a:r>
          </a:p>
          <a:p>
            <a:r>
              <a:rPr lang="mk-MK" b="1" dirty="0" smtClean="0"/>
              <a:t>Дезинфекција, висока температура, пастеризација= ја уништуваат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Бруцелоза постои кај животните во целиот свет, но особено преовладува во зоната на Медитеранот, на Арапскиот Полуостров, делови од Централна Азија, Африка, Мексико и Централна и Јужна Америка </a:t>
            </a:r>
          </a:p>
          <a:p>
            <a:r>
              <a:rPr lang="en-US" b="1" i="1" dirty="0" smtClean="0"/>
              <a:t>B</a:t>
            </a:r>
            <a:r>
              <a:rPr lang="ru-RU" b="1" i="1" dirty="0" smtClean="0"/>
              <a:t>. melitensis </a:t>
            </a:r>
            <a:r>
              <a:rPr lang="ru-RU" dirty="0" smtClean="0"/>
              <a:t>е најчеста причина за хуманата бруцелоза</a:t>
            </a:r>
          </a:p>
          <a:p>
            <a:r>
              <a:rPr lang="ru-RU" dirty="0" smtClean="0"/>
              <a:t>Присуството на бруцелоза е слика за </a:t>
            </a:r>
            <a:r>
              <a:rPr lang="ru-RU" b="1" dirty="0" smtClean="0"/>
              <a:t>ефикасноста </a:t>
            </a:r>
            <a:r>
              <a:rPr lang="ru-RU" dirty="0" smtClean="0"/>
              <a:t>на здравствениот и ветеринарниот систем во една држава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Бруцелозата кај луѓето во Р.М. во епидемиска форма =1980 година- Битола- вкупно 102 заболени, во Неготино 5 и во Кавадарци 3 </a:t>
            </a:r>
          </a:p>
          <a:p>
            <a:r>
              <a:rPr lang="ru-RU" dirty="0" smtClean="0"/>
              <a:t>1992 година врв =922 заболени лица, зафатени 22 општини, односно 177 населе- ни места </a:t>
            </a:r>
          </a:p>
          <a:p>
            <a:r>
              <a:rPr lang="ru-RU" dirty="0" smtClean="0"/>
              <a:t>2007-2011 намалување, во 2008 (490),  најмал број во 2011 (96)- просечно годишно 284 заболени лица</a:t>
            </a:r>
            <a:endParaRPr lang="en-US" dirty="0" smtClean="0"/>
          </a:p>
          <a:p>
            <a:endParaRPr lang="mk-MK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/>
              <a:t>Патишта на пренесување од животните на човекот вклучуваат: </a:t>
            </a:r>
          </a:p>
          <a:p>
            <a:r>
              <a:rPr lang="ru-RU" dirty="0" smtClean="0"/>
              <a:t>(1) директен контакт со заразени животни или нивните секрети преку </a:t>
            </a:r>
            <a:r>
              <a:rPr lang="ru-RU" b="1" dirty="0" smtClean="0"/>
              <a:t>оштетена кожа </a:t>
            </a:r>
            <a:r>
              <a:rPr lang="ru-RU" dirty="0" smtClean="0"/>
              <a:t>(рагади, гребнатинки); </a:t>
            </a:r>
            <a:r>
              <a:rPr lang="ru-RU" b="1" dirty="0" smtClean="0"/>
              <a:t>конјуктива</a:t>
            </a:r>
            <a:r>
              <a:rPr lang="ru-RU" dirty="0" smtClean="0"/>
              <a:t>; </a:t>
            </a:r>
            <a:r>
              <a:rPr lang="ru-RU" b="1" dirty="0" smtClean="0"/>
              <a:t>црево</a:t>
            </a:r>
            <a:r>
              <a:rPr lang="ru-RU" dirty="0" smtClean="0"/>
              <a:t>.. </a:t>
            </a:r>
          </a:p>
          <a:p>
            <a:r>
              <a:rPr lang="ru-RU" dirty="0" smtClean="0"/>
              <a:t>(2) вдишување на контаминирани </a:t>
            </a:r>
            <a:r>
              <a:rPr lang="ru-RU" b="1" dirty="0" smtClean="0"/>
              <a:t>аеросоли</a:t>
            </a:r>
          </a:p>
          <a:p>
            <a:r>
              <a:rPr lang="ru-RU" dirty="0" smtClean="0"/>
              <a:t>(3) </a:t>
            </a:r>
            <a:r>
              <a:rPr lang="ru-RU" b="1" dirty="0" smtClean="0"/>
              <a:t>непастеризирано </a:t>
            </a:r>
            <a:r>
              <a:rPr lang="ru-RU" dirty="0" smtClean="0"/>
              <a:t>млеко и  млечни производи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бруцелозата е професионален ризик за сточари, ветеринари, работници во кланица, месари, лабораторискиот персонал ...</a:t>
            </a:r>
          </a:p>
          <a:p>
            <a:r>
              <a:rPr lang="ru-RU" dirty="0" smtClean="0"/>
              <a:t>Производи од месо ретко се изворот на инфекцијата, бидејќи тие обично не се консумираатсурови,  бројот на </a:t>
            </a:r>
            <a:r>
              <a:rPr lang="ru-RU" b="1" dirty="0" smtClean="0"/>
              <a:t>бактерии во мускул</a:t>
            </a:r>
            <a:r>
              <a:rPr lang="ru-RU" dirty="0" smtClean="0"/>
              <a:t>ното ткиво се ниски (??) </a:t>
            </a:r>
          </a:p>
          <a:p>
            <a:r>
              <a:rPr lang="ru-RU" dirty="0" smtClean="0"/>
              <a:t>Интерхуман пренос на бруцелозата е редок (сексуалниот пренос)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патогенезата </a:t>
            </a:r>
          </a:p>
          <a:p>
            <a:r>
              <a:rPr lang="ru-RU" dirty="0" smtClean="0"/>
              <a:t>Инфекција </a:t>
            </a:r>
            <a:r>
              <a:rPr lang="ru-RU" i="1" dirty="0" smtClean="0"/>
              <a:t>Brucella</a:t>
            </a:r>
            <a:r>
              <a:rPr lang="ru-RU" dirty="0" smtClean="0"/>
              <a:t> може да резултира со сериозни заболувања кај човекот </a:t>
            </a:r>
          </a:p>
          <a:p>
            <a:r>
              <a:rPr lang="ru-RU" dirty="0" smtClean="0"/>
              <a:t>факултативни интрацелуларни патогени кои можат да преживеат и се размножуваат во рамките на фагоцитните клетки на домаќинот </a:t>
            </a:r>
          </a:p>
          <a:p>
            <a:r>
              <a:rPr lang="ru-RU" dirty="0" smtClean="0"/>
              <a:t>Механизми со кои бруцелата ќе избегне интрацелуларно убивање од страна на фагоцити не се целосно јасни но се чини дека вклучува инхибиција на бактерицидните функции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Патогенезата</a:t>
            </a:r>
          </a:p>
          <a:p>
            <a:r>
              <a:rPr lang="ru-RU" dirty="0" smtClean="0"/>
              <a:t>ИгМ антителата се јавуваат по првата недела</a:t>
            </a:r>
          </a:p>
          <a:p>
            <a:r>
              <a:rPr lang="ru-RU" dirty="0" smtClean="0"/>
              <a:t>ИгГ се присутни веке од втората недела, титарот по прележување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болест </a:t>
            </a:r>
            <a:r>
              <a:rPr lang="ru-RU" dirty="0" smtClean="0"/>
              <a:t>се намалува постепено и се губи за 2-3 год</a:t>
            </a:r>
          </a:p>
          <a:p>
            <a:r>
              <a:rPr lang="ru-RU" dirty="0" smtClean="0"/>
              <a:t>Одржување висок титар на ИгГ= хронична инфекција</a:t>
            </a:r>
          </a:p>
          <a:p>
            <a:r>
              <a:rPr lang="ru-RU" dirty="0" smtClean="0"/>
              <a:t>Некои животни природно резистентни=свиња, глувци...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Клиничките манифестации </a:t>
            </a:r>
          </a:p>
          <a:p>
            <a:r>
              <a:rPr lang="ru-RU" dirty="0" smtClean="0"/>
              <a:t>Симптомите на бруцелозата се неспецифични (температура, потење (со мирис на слама), малаксаност, анорексија, главоболка, болки во грбот) </a:t>
            </a:r>
          </a:p>
          <a:p>
            <a:r>
              <a:rPr lang="ru-RU" dirty="0" smtClean="0"/>
              <a:t>Почетокот може да биде подмолен или нагол почнувајќи од 2 до 4 недели по инокулацијата </a:t>
            </a:r>
          </a:p>
          <a:p>
            <a:r>
              <a:rPr lang="ru-RU" dirty="0" smtClean="0"/>
              <a:t>Типична =Ундулантна температурна крива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/>
              <a:t>Објективниот наод при преглед оскуден</a:t>
            </a:r>
          </a:p>
          <a:p>
            <a:r>
              <a:rPr lang="ru-RU" dirty="0" smtClean="0"/>
              <a:t>лимфаденопатија во 10% до 20% , спленомегалија или хепатомегалија во 20% до 30% од случаите </a:t>
            </a:r>
          </a:p>
          <a:p>
            <a:r>
              <a:rPr lang="ru-RU" dirty="0" smtClean="0"/>
              <a:t>Бруцелозата е системска инфекција, во која може да се вклучени било кој орган или систем на телото </a:t>
            </a:r>
          </a:p>
          <a:p>
            <a:r>
              <a:rPr lang="ru-RU" b="1" dirty="0" smtClean="0"/>
              <a:t>акутна, субакутна и хронична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/>
              <a:t>Повторување на симптомите по терапија може да биде поврзано со релапс на болеста. </a:t>
            </a:r>
          </a:p>
          <a:p>
            <a:r>
              <a:rPr lang="ru-RU" dirty="0" smtClean="0"/>
              <a:t>Бактериолошки </a:t>
            </a:r>
            <a:r>
              <a:rPr lang="ru-RU" b="1" dirty="0" smtClean="0"/>
              <a:t>релапс</a:t>
            </a:r>
            <a:r>
              <a:rPr lang="ru-RU" dirty="0" smtClean="0"/>
              <a:t> обично се случува во рок од 3 до 6 месеци по прекинот на терапијата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>Пневмонии</a:t>
            </a:r>
            <a:br>
              <a:rPr lang="mk-MK" dirty="0" smtClean="0"/>
            </a:br>
            <a:r>
              <a:rPr lang="en-US" dirty="0" smtClean="0"/>
              <a:t> </a:t>
            </a:r>
            <a:r>
              <a:rPr lang="en-US" sz="3100" dirty="0" smtClean="0"/>
              <a:t>Causative Agents of Acute Pneumonia—</a:t>
            </a:r>
            <a:r>
              <a:rPr lang="en-US" sz="3600" b="1" dirty="0" smtClean="0">
                <a:solidFill>
                  <a:srgbClr val="FF0000"/>
                </a:solidFill>
              </a:rPr>
              <a:t>Viruses</a:t>
            </a:r>
            <a:endParaRPr lang="mk-MK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Adults</a:t>
            </a:r>
          </a:p>
          <a:p>
            <a:r>
              <a:rPr lang="en-US" b="1" dirty="0" smtClean="0"/>
              <a:t>Common</a:t>
            </a:r>
          </a:p>
          <a:p>
            <a:r>
              <a:rPr lang="en-US" dirty="0" smtClean="0"/>
              <a:t>Influenza A virus</a:t>
            </a:r>
          </a:p>
          <a:p>
            <a:r>
              <a:rPr lang="en-US" dirty="0" smtClean="0"/>
              <a:t>Influenza B virus</a:t>
            </a:r>
          </a:p>
          <a:p>
            <a:r>
              <a:rPr lang="en-US" dirty="0" smtClean="0"/>
              <a:t>Respiratory </a:t>
            </a:r>
            <a:r>
              <a:rPr lang="en-US" dirty="0" err="1" smtClean="0"/>
              <a:t>syncytial</a:t>
            </a:r>
            <a:r>
              <a:rPr lang="en-US" dirty="0" smtClean="0"/>
              <a:t> virus</a:t>
            </a:r>
          </a:p>
          <a:p>
            <a:r>
              <a:rPr lang="en-US" dirty="0" smtClean="0"/>
              <a:t>Human </a:t>
            </a:r>
            <a:r>
              <a:rPr lang="en-US" dirty="0" err="1" smtClean="0"/>
              <a:t>metapneumovirus</a:t>
            </a:r>
            <a:endParaRPr lang="en-US" dirty="0" smtClean="0"/>
          </a:p>
          <a:p>
            <a:r>
              <a:rPr lang="en-US" dirty="0" smtClean="0"/>
              <a:t>Adenovirus types 4 and 7 (in military recruits)</a:t>
            </a:r>
            <a:endParaRPr lang="mk-MK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Uncommon</a:t>
            </a:r>
          </a:p>
          <a:p>
            <a:r>
              <a:rPr lang="en-US" dirty="0" smtClean="0"/>
              <a:t>Rhinovirus</a:t>
            </a:r>
          </a:p>
          <a:p>
            <a:r>
              <a:rPr lang="en-US" dirty="0" err="1" smtClean="0"/>
              <a:t>Enteroviruses</a:t>
            </a:r>
            <a:endParaRPr lang="en-US" dirty="0" smtClean="0"/>
          </a:p>
          <a:p>
            <a:r>
              <a:rPr lang="en-US" dirty="0" smtClean="0"/>
              <a:t>Echovirus</a:t>
            </a:r>
          </a:p>
          <a:p>
            <a:r>
              <a:rPr lang="en-US" dirty="0" err="1" smtClean="0"/>
              <a:t>Coxsackievirus</a:t>
            </a:r>
            <a:endParaRPr lang="en-US" dirty="0" smtClean="0"/>
          </a:p>
          <a:p>
            <a:r>
              <a:rPr lang="en-US" dirty="0" smtClean="0"/>
              <a:t>Epstein-Barr virus</a:t>
            </a:r>
          </a:p>
          <a:p>
            <a:r>
              <a:rPr lang="en-US" dirty="0" smtClean="0"/>
              <a:t>Cytomegalovirus</a:t>
            </a:r>
          </a:p>
          <a:p>
            <a:r>
              <a:rPr lang="en-US" dirty="0" err="1" smtClean="0"/>
              <a:t>Varicella</a:t>
            </a:r>
            <a:r>
              <a:rPr lang="en-US" dirty="0" smtClean="0"/>
              <a:t>-zoster virus</a:t>
            </a:r>
          </a:p>
          <a:p>
            <a:r>
              <a:rPr lang="en-US" dirty="0" err="1" smtClean="0"/>
              <a:t>Parainfluenza</a:t>
            </a:r>
            <a:r>
              <a:rPr lang="en-US" dirty="0" smtClean="0"/>
              <a:t> virus</a:t>
            </a:r>
            <a:endParaRPr lang="mk-MK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dirty="0" smtClean="0"/>
              <a:t>хронични бруцелоза </a:t>
            </a:r>
          </a:p>
          <a:p>
            <a:r>
              <a:rPr lang="ru-RU" dirty="0" smtClean="0"/>
              <a:t>постојаните фокуси на инфекција </a:t>
            </a:r>
            <a:r>
              <a:rPr lang="ru-RU" dirty="0" smtClean="0"/>
              <a:t>се во коските</a:t>
            </a:r>
            <a:r>
              <a:rPr lang="ru-RU" dirty="0" smtClean="0"/>
              <a:t>, слезината, црниот дроб и други органи </a:t>
            </a:r>
          </a:p>
          <a:p>
            <a:r>
              <a:rPr lang="ru-RU" dirty="0" smtClean="0"/>
              <a:t>Важен лабораториски наод е постоењето на високи титри на ИгГ антитела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/>
              <a:t>Симптоми</a:t>
            </a:r>
          </a:p>
          <a:p>
            <a:r>
              <a:rPr lang="ru-RU" b="1" dirty="0" smtClean="0"/>
              <a:t>алиментарниот тракт </a:t>
            </a:r>
            <a:r>
              <a:rPr lang="ru-RU" dirty="0" smtClean="0"/>
              <a:t>= анорексија, гадење, повраќање, болка, дијареа и/или опстипација во 70% од пациентите со бруцелоза </a:t>
            </a:r>
          </a:p>
          <a:p>
            <a:r>
              <a:rPr lang="ru-RU" dirty="0" smtClean="0"/>
              <a:t>Патоанатомски - хиперемија на цревната слузница со воспаление на Пееровите плочи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Остеоартикуларни компликации </a:t>
            </a:r>
          </a:p>
          <a:p>
            <a:r>
              <a:rPr lang="ru-RU" dirty="0" smtClean="0"/>
              <a:t>се најчестите фокусна форми на болеста и се пријавени во 10% до 80% од случаите во зависност</a:t>
            </a:r>
          </a:p>
          <a:p>
            <a:r>
              <a:rPr lang="ru-RU" b="1" dirty="0" smtClean="0"/>
              <a:t>сакроилеитис </a:t>
            </a:r>
            <a:r>
              <a:rPr lang="ru-RU" dirty="0" smtClean="0"/>
              <a:t>= </a:t>
            </a:r>
            <a:r>
              <a:rPr lang="ru-RU" b="1" dirty="0" smtClean="0">
                <a:solidFill>
                  <a:srgbClr val="FFFF00"/>
                </a:solidFill>
              </a:rPr>
              <a:t>помлади пациенти </a:t>
            </a:r>
          </a:p>
          <a:p>
            <a:r>
              <a:rPr lang="ru-RU" b="1" dirty="0" smtClean="0"/>
              <a:t>спондилит</a:t>
            </a:r>
            <a:r>
              <a:rPr lang="ru-RU" dirty="0" smtClean="0"/>
              <a:t> </a:t>
            </a:r>
            <a:r>
              <a:rPr lang="ru-RU" dirty="0" smtClean="0"/>
              <a:t>=</a:t>
            </a:r>
            <a:r>
              <a:rPr lang="ru-RU" b="1" dirty="0" smtClean="0">
                <a:solidFill>
                  <a:srgbClr val="FFFF00"/>
                </a:solidFill>
              </a:rPr>
              <a:t>постарите лица </a:t>
            </a:r>
          </a:p>
          <a:p>
            <a:r>
              <a:rPr lang="ru-RU" b="1" dirty="0" smtClean="0"/>
              <a:t>'Рбетниот остеомиелитис </a:t>
            </a:r>
            <a:r>
              <a:rPr lang="ru-RU" dirty="0" smtClean="0"/>
              <a:t>е особено сериозна </a:t>
            </a:r>
            <a:r>
              <a:rPr lang="ru-RU" dirty="0" smtClean="0"/>
              <a:t>компликаци</a:t>
            </a:r>
            <a:r>
              <a:rPr lang="mk-MK" dirty="0" smtClean="0"/>
              <a:t>ја</a:t>
            </a:r>
            <a:r>
              <a:rPr lang="ru-RU" dirty="0" smtClean="0"/>
              <a:t>  </a:t>
            </a:r>
            <a:r>
              <a:rPr lang="ru-RU" dirty="0" smtClean="0"/>
              <a:t>= бара продолжена (најмалку 3 месеци) антимикробна терапија (можеби и хируршка интервенција)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mk-MK" dirty="0" smtClean="0"/>
              <a:t>Периферен  </a:t>
            </a:r>
            <a:r>
              <a:rPr lang="en-US" dirty="0" err="1" smtClean="0"/>
              <a:t>Brucella</a:t>
            </a:r>
            <a:r>
              <a:rPr lang="en-US" dirty="0" smtClean="0"/>
              <a:t> </a:t>
            </a:r>
            <a:r>
              <a:rPr lang="mk-MK" dirty="0" smtClean="0"/>
              <a:t>артритис - обично ги зафаќа големите зглобовите </a:t>
            </a:r>
          </a:p>
          <a:p>
            <a:r>
              <a:rPr lang="mk-MK" dirty="0" smtClean="0"/>
              <a:t>Синовијалната течност содржи голем број на лимфоцитите (лекување подобрено со употреба на техники кои лизира леукоцити) </a:t>
            </a:r>
          </a:p>
          <a:p>
            <a:endParaRPr lang="mk-MK" dirty="0" smtClean="0"/>
          </a:p>
          <a:p>
            <a:r>
              <a:rPr lang="mk-MK" dirty="0" smtClean="0"/>
              <a:t>директна инвазија на централниот нервен систем се јавува кај помалку од 5% од случаите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Ендокардитис се јавува за помалку од 2% од случаите</a:t>
            </a:r>
          </a:p>
          <a:p>
            <a:r>
              <a:rPr lang="ru-RU" dirty="0" smtClean="0"/>
              <a:t>Хематолошка манифестации на бруцелоза вклучуваат анемија, леукопенија, тромбоцитопенија </a:t>
            </a:r>
          </a:p>
          <a:p>
            <a:r>
              <a:rPr lang="ru-RU" b="1" dirty="0" smtClean="0"/>
              <a:t>БРЕМЕНОСТ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Главен манифестација на бруцелозата кај </a:t>
            </a:r>
            <a:r>
              <a:rPr lang="ru-RU" b="1" dirty="0" smtClean="0"/>
              <a:t>животните е спонтан абортус </a:t>
            </a:r>
          </a:p>
          <a:p>
            <a:r>
              <a:rPr lang="ru-RU" dirty="0" smtClean="0"/>
              <a:t>Бруцелоза, исто така, може да предизвика абортус и кај луѓето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dirty="0" smtClean="0"/>
              <a:t>Дијагноза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Стапката на бактериски изолација варира од 15% до повеќе од 90%, во зависност од методите кои се користат </a:t>
            </a:r>
          </a:p>
          <a:p>
            <a:r>
              <a:rPr lang="ru-RU" dirty="0" smtClean="0"/>
              <a:t>Каде што е достапно, полимераза верижна реакција (ПЦР) покажаа висока сензитивност и специфичност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/>
              <a:t>Голем број на тестови за серолошки дијагноза на бруцелоза (РВК; Рајт, Кумбс)</a:t>
            </a:r>
          </a:p>
          <a:p>
            <a:r>
              <a:rPr lang="ru-RU" dirty="0" smtClean="0"/>
              <a:t>Роуз Бенгал (БАБ тест)= скрининг</a:t>
            </a:r>
          </a:p>
          <a:p>
            <a:r>
              <a:rPr lang="ru-RU" dirty="0" smtClean="0"/>
              <a:t>РВК, и ЕЛИСА се сметаат за најчувствителните и најспецифични серолошки тестови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Третман -</a:t>
            </a:r>
            <a:r>
              <a:rPr lang="en-US" dirty="0" err="1" smtClean="0"/>
              <a:t>Tetracyclines</a:t>
            </a:r>
            <a:r>
              <a:rPr lang="en-US" dirty="0" smtClean="0"/>
              <a:t> </a:t>
            </a:r>
            <a:r>
              <a:rPr lang="mk-MK" dirty="0" smtClean="0"/>
              <a:t>се најактивни лекови за лекување на бруцелоза </a:t>
            </a:r>
          </a:p>
          <a:p>
            <a:r>
              <a:rPr lang="mk-MK" b="1" dirty="0" smtClean="0"/>
              <a:t>тетрациклин</a:t>
            </a:r>
            <a:r>
              <a:rPr lang="mk-MK" dirty="0" smtClean="0"/>
              <a:t> (500</a:t>
            </a:r>
            <a:r>
              <a:rPr lang="en-US" dirty="0" smtClean="0"/>
              <a:t>mg </a:t>
            </a:r>
            <a:r>
              <a:rPr lang="mk-MK" dirty="0" smtClean="0"/>
              <a:t>на секои 6 часа </a:t>
            </a:r>
            <a:r>
              <a:rPr lang="en-US" dirty="0" smtClean="0"/>
              <a:t>PO </a:t>
            </a:r>
            <a:r>
              <a:rPr lang="mk-MK" dirty="0" smtClean="0"/>
              <a:t>за </a:t>
            </a:r>
            <a:r>
              <a:rPr lang="mk-MK" b="1" dirty="0" smtClean="0"/>
              <a:t>6 недели)</a:t>
            </a:r>
            <a:r>
              <a:rPr lang="mk-MK" dirty="0" smtClean="0"/>
              <a:t>, плус </a:t>
            </a:r>
            <a:r>
              <a:rPr lang="mk-MK" b="1" dirty="0" smtClean="0"/>
              <a:t>стрептомицин (1</a:t>
            </a:r>
            <a:r>
              <a:rPr lang="en-US" b="1" dirty="0" smtClean="0"/>
              <a:t>g / </a:t>
            </a:r>
            <a:r>
              <a:rPr lang="mk-MK" b="1" dirty="0" smtClean="0"/>
              <a:t>ден </a:t>
            </a:r>
            <a:r>
              <a:rPr lang="mk-MK" dirty="0" smtClean="0"/>
              <a:t>за 2 до 3 недели </a:t>
            </a:r>
          </a:p>
          <a:p>
            <a:r>
              <a:rPr lang="mk-MK" dirty="0" smtClean="0"/>
              <a:t> </a:t>
            </a:r>
            <a:r>
              <a:rPr lang="mk-MK" b="1" dirty="0" smtClean="0"/>
              <a:t>доксициклин (200 </a:t>
            </a:r>
            <a:r>
              <a:rPr lang="en-US" b="1" dirty="0" smtClean="0"/>
              <a:t>mg / </a:t>
            </a:r>
            <a:r>
              <a:rPr lang="mk-MK" b="1" dirty="0" smtClean="0"/>
              <a:t>ден </a:t>
            </a:r>
            <a:r>
              <a:rPr lang="en-US" dirty="0" smtClean="0"/>
              <a:t>PO </a:t>
            </a:r>
            <a:r>
              <a:rPr lang="mk-MK" dirty="0" smtClean="0"/>
              <a:t>за 6 недели), плус гентамицин (5</a:t>
            </a:r>
            <a:r>
              <a:rPr lang="en-US" dirty="0" smtClean="0"/>
              <a:t>mg / kg / </a:t>
            </a:r>
            <a:r>
              <a:rPr lang="mk-MK" dirty="0" smtClean="0"/>
              <a:t>ден /7дена</a:t>
            </a:r>
            <a:r>
              <a:rPr lang="en-US" dirty="0" smtClean="0"/>
              <a:t>) </a:t>
            </a:r>
          </a:p>
          <a:p>
            <a:r>
              <a:rPr lang="mk-MK" b="1" dirty="0" smtClean="0"/>
              <a:t>Доксициклин (200 </a:t>
            </a:r>
            <a:r>
              <a:rPr lang="en-US" b="1" dirty="0" smtClean="0"/>
              <a:t>mg </a:t>
            </a:r>
            <a:r>
              <a:rPr lang="en-US" dirty="0" smtClean="0"/>
              <a:t>/ </a:t>
            </a:r>
            <a:r>
              <a:rPr lang="mk-MK" dirty="0" smtClean="0"/>
              <a:t>ден </a:t>
            </a:r>
            <a:r>
              <a:rPr lang="en-US" dirty="0" smtClean="0"/>
              <a:t>PO </a:t>
            </a:r>
            <a:r>
              <a:rPr lang="mk-MK" dirty="0" smtClean="0"/>
              <a:t>за 6 недели), </a:t>
            </a:r>
            <a:r>
              <a:rPr lang="mk-MK" b="1" dirty="0" smtClean="0"/>
              <a:t>плус рифампинот (од 600 до 900</a:t>
            </a:r>
            <a:r>
              <a:rPr lang="en-US" b="1" dirty="0" smtClean="0"/>
              <a:t>mg </a:t>
            </a:r>
            <a:r>
              <a:rPr lang="en-US" dirty="0" smtClean="0"/>
              <a:t>/ </a:t>
            </a:r>
            <a:r>
              <a:rPr lang="mk-MK" dirty="0" smtClean="0"/>
              <a:t>ден </a:t>
            </a:r>
            <a:r>
              <a:rPr lang="en-US" dirty="0" smtClean="0"/>
              <a:t>PO </a:t>
            </a:r>
            <a:r>
              <a:rPr lang="mk-MK" dirty="0" smtClean="0"/>
              <a:t>за </a:t>
            </a:r>
            <a:r>
              <a:rPr lang="mk-MK" b="1" dirty="0" smtClean="0"/>
              <a:t>6 недели</a:t>
            </a:r>
            <a:r>
              <a:rPr lang="mk-MK" dirty="0" smtClean="0"/>
              <a:t>)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mk-MK" dirty="0" smtClean="0"/>
              <a:t>комбинација со рифампин, аминогликозид, </a:t>
            </a:r>
            <a:r>
              <a:rPr lang="en-US" dirty="0" err="1" smtClean="0"/>
              <a:t>trimethoprimsulfamethoxazole</a:t>
            </a:r>
            <a:r>
              <a:rPr lang="en-US" dirty="0" smtClean="0"/>
              <a:t> </a:t>
            </a:r>
            <a:r>
              <a:rPr lang="mk-MK" dirty="0" smtClean="0"/>
              <a:t>се користи за лекување на деца помлади од 8 години </a:t>
            </a:r>
          </a:p>
          <a:p>
            <a:r>
              <a:rPr lang="mk-MK" dirty="0" smtClean="0"/>
              <a:t>триметоприм-сулфаметоксазол и рифампинот се чини дека се безбедни лекови за лекување на бруцелоза во текот на бременоста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Brucellosis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превенција </a:t>
            </a:r>
          </a:p>
          <a:p>
            <a:r>
              <a:rPr lang="mk-MK" dirty="0" smtClean="0"/>
              <a:t>Спречување на хуманата бруцелоза зависи од елиминирање на болеста кај животните </a:t>
            </a:r>
          </a:p>
          <a:p>
            <a:r>
              <a:rPr lang="mk-MK" dirty="0" smtClean="0"/>
              <a:t>Ефективна атенуирани живи бактериски вакцини постојат против  </a:t>
            </a:r>
            <a:r>
              <a:rPr lang="en-US" b="1" i="1" dirty="0" smtClean="0"/>
              <a:t>B</a:t>
            </a:r>
            <a:r>
              <a:rPr lang="mk-MK" b="1" i="1" dirty="0" smtClean="0"/>
              <a:t>. </a:t>
            </a:r>
            <a:r>
              <a:rPr lang="en-US" b="1" i="1" dirty="0" err="1" smtClean="0"/>
              <a:t>abortus</a:t>
            </a:r>
            <a:r>
              <a:rPr lang="en-US" b="1" i="1" dirty="0" smtClean="0"/>
              <a:t> </a:t>
            </a:r>
            <a:r>
              <a:rPr lang="en-US" dirty="0" smtClean="0"/>
              <a:t>(</a:t>
            </a:r>
            <a:r>
              <a:rPr lang="mk-MK" dirty="0" smtClean="0"/>
              <a:t>тип 19) и  </a:t>
            </a:r>
            <a:r>
              <a:rPr lang="en-US" b="1" i="1" dirty="0" smtClean="0"/>
              <a:t>B</a:t>
            </a:r>
            <a:r>
              <a:rPr lang="mk-MK" b="1" i="1" dirty="0" smtClean="0"/>
              <a:t>. </a:t>
            </a:r>
            <a:r>
              <a:rPr lang="en-US" b="1" i="1" dirty="0" err="1" smtClean="0"/>
              <a:t>melitensis</a:t>
            </a:r>
            <a:r>
              <a:rPr lang="en-US" b="1" i="1" dirty="0" smtClean="0"/>
              <a:t> </a:t>
            </a:r>
            <a:r>
              <a:rPr lang="en-US" dirty="0" smtClean="0"/>
              <a:t>(Rev-1)</a:t>
            </a:r>
            <a:endParaRPr lang="mk-MK" dirty="0" smtClean="0"/>
          </a:p>
          <a:p>
            <a:r>
              <a:rPr lang="mk-MK" dirty="0" smtClean="0"/>
              <a:t>се уште </a:t>
            </a:r>
            <a:r>
              <a:rPr lang="mk-MK" b="1" dirty="0" smtClean="0"/>
              <a:t>не постои </a:t>
            </a:r>
            <a:r>
              <a:rPr lang="mk-MK" dirty="0" smtClean="0"/>
              <a:t>за   </a:t>
            </a:r>
            <a:r>
              <a:rPr lang="en-US" i="1" dirty="0" smtClean="0"/>
              <a:t>B</a:t>
            </a:r>
            <a:r>
              <a:rPr lang="mk-MK" i="1" dirty="0" smtClean="0"/>
              <a:t>. </a:t>
            </a:r>
            <a:r>
              <a:rPr lang="en-US" i="1" dirty="0" err="1" smtClean="0"/>
              <a:t>suis</a:t>
            </a:r>
            <a:r>
              <a:rPr lang="en-US" i="1" dirty="0" smtClean="0"/>
              <a:t> </a:t>
            </a:r>
            <a:r>
              <a:rPr lang="mk-MK" dirty="0" smtClean="0"/>
              <a:t>или </a:t>
            </a:r>
            <a:r>
              <a:rPr lang="en-US" i="1" dirty="0" smtClean="0"/>
              <a:t>B. </a:t>
            </a:r>
            <a:r>
              <a:rPr lang="en-US" i="1" dirty="0" err="1" smtClean="0"/>
              <a:t>canis</a:t>
            </a:r>
            <a:r>
              <a:rPr lang="en-US" i="1" dirty="0" smtClean="0"/>
              <a:t> </a:t>
            </a:r>
          </a:p>
          <a:p>
            <a:r>
              <a:rPr lang="mk-MK" b="1" dirty="0" smtClean="0"/>
              <a:t>Не постои </a:t>
            </a:r>
            <a:r>
              <a:rPr lang="mk-MK" dirty="0" smtClean="0"/>
              <a:t>безбедна и ефикасна вакцина за луѓето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Пневмонии</a:t>
            </a:r>
            <a:br>
              <a:rPr lang="mk-MK" dirty="0" smtClean="0"/>
            </a:br>
            <a:r>
              <a:rPr lang="en-US" dirty="0" smtClean="0"/>
              <a:t> </a:t>
            </a:r>
            <a:r>
              <a:rPr lang="en-US" sz="3100" dirty="0" smtClean="0"/>
              <a:t>Acute Pneumonia—Other Agents</a:t>
            </a:r>
            <a:r>
              <a:rPr lang="en-US" dirty="0" smtClean="0"/>
              <a:t/>
            </a:r>
            <a:br>
              <a:rPr lang="en-US" dirty="0" smtClean="0"/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Rickettsia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i="1" dirty="0" err="1" smtClean="0"/>
              <a:t>Coxiella</a:t>
            </a:r>
            <a:r>
              <a:rPr lang="en-US" i="1" dirty="0" smtClean="0"/>
              <a:t> </a:t>
            </a:r>
            <a:r>
              <a:rPr lang="en-US" i="1" dirty="0" err="1" smtClean="0"/>
              <a:t>burnetii</a:t>
            </a:r>
            <a:endParaRPr lang="en-US" i="1" dirty="0" smtClean="0"/>
          </a:p>
          <a:p>
            <a:r>
              <a:rPr lang="en-US" i="1" dirty="0" err="1" smtClean="0"/>
              <a:t>Rickettsia</a:t>
            </a:r>
            <a:r>
              <a:rPr lang="en-US" i="1" dirty="0" smtClean="0"/>
              <a:t> </a:t>
            </a:r>
            <a:r>
              <a:rPr lang="en-US" i="1" dirty="0" err="1" smtClean="0"/>
              <a:t>rickettsiae</a:t>
            </a:r>
            <a:endParaRPr lang="en-US" i="1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Mycoplasma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and Chlamydia</a:t>
            </a:r>
          </a:p>
          <a:p>
            <a:r>
              <a:rPr lang="en-US" i="1" dirty="0" err="1" smtClean="0"/>
              <a:t>Mycoplasma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r>
              <a:rPr lang="en-US" i="1" dirty="0" err="1" smtClean="0"/>
              <a:t>Chlamydophila</a:t>
            </a:r>
            <a:r>
              <a:rPr lang="en-US" i="1" dirty="0" smtClean="0"/>
              <a:t> </a:t>
            </a:r>
            <a:r>
              <a:rPr lang="en-US" i="1" dirty="0" err="1" smtClean="0"/>
              <a:t>psittaci</a:t>
            </a:r>
            <a:endParaRPr lang="en-US" i="1" dirty="0" smtClean="0"/>
          </a:p>
          <a:p>
            <a:r>
              <a:rPr lang="en-US" i="1" dirty="0" smtClean="0"/>
              <a:t>Chlamydia </a:t>
            </a:r>
            <a:r>
              <a:rPr lang="en-US" i="1" dirty="0" err="1" smtClean="0"/>
              <a:t>trachomatis</a:t>
            </a:r>
            <a:endParaRPr lang="en-US" i="1" dirty="0" smtClean="0"/>
          </a:p>
          <a:p>
            <a:r>
              <a:rPr lang="en-US" i="1" dirty="0" err="1" smtClean="0"/>
              <a:t>Chlamydophila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r>
              <a:rPr lang="en-US" i="1" dirty="0" smtClean="0"/>
              <a:t> (TWAR)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Mycobacteria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i="1" dirty="0" smtClean="0"/>
              <a:t>Mycobacterium tuberculosis</a:t>
            </a:r>
            <a:endParaRPr lang="mk-MK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pic>
        <p:nvPicPr>
          <p:cNvPr id="6" name="Content Placeholder 5" descr="C:\Users\Mati\Desktop\sand-fly-300x4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8575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00200"/>
            <a:ext cx="5181600" cy="442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Visceral </a:t>
            </a:r>
            <a:r>
              <a:rPr lang="en-US" dirty="0" err="1" smtClean="0"/>
              <a:t>Leishmaniasis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Кала-азар претставува хронична, паразитарна болест на висцералните органи (внатрешни органи - црн дроб, слезина, коскена срцевина и лимфни јазли) која е предизвикана од паразитите од родот </a:t>
            </a:r>
            <a:r>
              <a:rPr lang="mk-MK" b="1" dirty="0" smtClean="0"/>
              <a:t> Leishmania</a:t>
            </a:r>
            <a:endParaRPr lang="en-US" dirty="0" smtClean="0"/>
          </a:p>
          <a:p>
            <a:r>
              <a:rPr lang="mk-MK" dirty="0" smtClean="0"/>
              <a:t>се пренесува со убод од песочни мушички  </a:t>
            </a:r>
            <a:r>
              <a:rPr lang="en-US" i="1" dirty="0" smtClean="0"/>
              <a:t> </a:t>
            </a:r>
            <a:r>
              <a:rPr lang="en-US" b="1" i="1" dirty="0" err="1" smtClean="0"/>
              <a:t>Phlebotomus</a:t>
            </a:r>
            <a:endParaRPr lang="en-US" b="1" dirty="0" smtClean="0"/>
          </a:p>
          <a:p>
            <a:r>
              <a:rPr lang="mk-MK" b="1" dirty="0" smtClean="0">
                <a:solidFill>
                  <a:srgbClr val="FF0000"/>
                </a:solidFill>
              </a:rPr>
              <a:t>Кала-Азар </a:t>
            </a:r>
            <a:r>
              <a:rPr lang="mk-MK" dirty="0" smtClean="0"/>
              <a:t>(Црна смрт</a:t>
            </a:r>
            <a:r>
              <a:rPr lang="en-US" dirty="0" smtClean="0"/>
              <a:t>) -</a:t>
            </a:r>
            <a:r>
              <a:rPr lang="mk-MK" dirty="0" smtClean="0"/>
              <a:t>висцерална</a:t>
            </a:r>
          </a:p>
          <a:p>
            <a:r>
              <a:rPr lang="mk-MK" b="1" dirty="0" smtClean="0">
                <a:solidFill>
                  <a:srgbClr val="FF0000"/>
                </a:solidFill>
              </a:rPr>
              <a:t>Кутана</a:t>
            </a:r>
            <a:r>
              <a:rPr lang="mk-MK" dirty="0" smtClean="0"/>
              <a:t> (кожна)</a:t>
            </a:r>
            <a:endParaRPr lang="en-US" dirty="0" smtClean="0"/>
          </a:p>
          <a:p>
            <a:r>
              <a:rPr lang="mk-MK" b="1" dirty="0" smtClean="0">
                <a:solidFill>
                  <a:srgbClr val="FF0000"/>
                </a:solidFill>
              </a:rPr>
              <a:t>Мукокутана</a:t>
            </a:r>
            <a:r>
              <a:rPr lang="mk-MK" dirty="0" smtClean="0"/>
              <a:t> (кожно-слизокожна)</a:t>
            </a:r>
          </a:p>
          <a:p>
            <a:pPr>
              <a:buNone/>
            </a:pPr>
            <a:endParaRPr lang="mk-MK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Постојат повеќе од 30 видови на лајшмании</a:t>
            </a:r>
          </a:p>
          <a:p>
            <a:r>
              <a:rPr lang="mk-MK" dirty="0" smtClean="0"/>
              <a:t>Предизвикувач  на висцералната форма на лишманија (Кала-азар) е </a:t>
            </a:r>
            <a:r>
              <a:rPr lang="en-US" b="1" i="1" dirty="0" err="1" smtClean="0"/>
              <a:t>Leishmania</a:t>
            </a:r>
            <a:r>
              <a:rPr lang="en-US" b="1" i="1" dirty="0" smtClean="0"/>
              <a:t> </a:t>
            </a:r>
            <a:r>
              <a:rPr lang="en-US" b="1" i="1" dirty="0" err="1" smtClean="0"/>
              <a:t>donovani</a:t>
            </a:r>
            <a:r>
              <a:rPr lang="en-US" b="1" i="1" dirty="0" smtClean="0"/>
              <a:t> </a:t>
            </a:r>
            <a:r>
              <a:rPr lang="mk-MK" dirty="0" smtClean="0"/>
              <a:t>( амастиготот )  со големина 2-3 µ</a:t>
            </a:r>
            <a:r>
              <a:rPr lang="en-US" dirty="0" smtClean="0"/>
              <a:t>m</a:t>
            </a:r>
            <a:r>
              <a:rPr lang="mk-MK" dirty="0" smtClean="0"/>
              <a:t> </a:t>
            </a:r>
          </a:p>
          <a:p>
            <a:r>
              <a:rPr lang="mk-MK" dirty="0" smtClean="0"/>
              <a:t>паразитира во човекот - живее интрацелуларно во </a:t>
            </a:r>
            <a:r>
              <a:rPr lang="mk-MK" b="1" dirty="0" smtClean="0"/>
              <a:t>моноцити</a:t>
            </a:r>
            <a:r>
              <a:rPr lang="mk-MK" dirty="0" smtClean="0"/>
              <a:t>, полиморфонуклеарни леукоцити и ендтотелни клетки</a:t>
            </a:r>
          </a:p>
          <a:p>
            <a:r>
              <a:rPr lang="en-US" dirty="0" err="1" smtClean="0"/>
              <a:t>Gilmsa-Romanowski</a:t>
            </a:r>
            <a:r>
              <a:rPr lang="mk-MK" dirty="0" smtClean="0"/>
              <a:t>=</a:t>
            </a:r>
            <a:r>
              <a:rPr lang="en-US" dirty="0" smtClean="0"/>
              <a:t> </a:t>
            </a:r>
            <a:r>
              <a:rPr lang="mk-MK" dirty="0" smtClean="0"/>
              <a:t>цитоплазмата се обојува светлосино а јадрото и парабазалното телце темноцрвено</a:t>
            </a:r>
            <a:endParaRPr lang="mk-MK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mk-MK" dirty="0" smtClean="0"/>
              <a:t>Природен резервоар на паразитот се луѓето, </a:t>
            </a:r>
            <a:r>
              <a:rPr lang="mk-MK" b="1" dirty="0" smtClean="0"/>
              <a:t>кучињата</a:t>
            </a:r>
            <a:r>
              <a:rPr lang="mk-MK" dirty="0" smtClean="0"/>
              <a:t> и глодарите.</a:t>
            </a:r>
            <a:br>
              <a:rPr lang="mk-MK" dirty="0" smtClean="0"/>
            </a:br>
            <a:endParaRPr lang="mk-MK" dirty="0" smtClean="0"/>
          </a:p>
          <a:p>
            <a:r>
              <a:rPr lang="mk-MK" dirty="0" smtClean="0"/>
              <a:t>Флеботомите се инфицираат со овој паразит додека цицаат крв од инфективен домаќин (тие ингестираат макрофаги инфицирани со амастиготи)</a:t>
            </a:r>
            <a:endParaRPr lang="mk-MK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mk-MK" dirty="0" smtClean="0"/>
              <a:t>амастигот во дебелото црево на овој инсект се трансформира во промастигот кој се размножува со проста делба</a:t>
            </a:r>
          </a:p>
          <a:p>
            <a:r>
              <a:rPr lang="mk-MK" dirty="0" smtClean="0"/>
              <a:t>Од тука,</a:t>
            </a:r>
            <a:r>
              <a:rPr lang="mk-MK" b="1" dirty="0" smtClean="0"/>
              <a:t>промастиготите (инфективена форма) </a:t>
            </a:r>
            <a:r>
              <a:rPr lang="mk-MK" dirty="0" smtClean="0"/>
              <a:t>мигрираат во цицалката на исектот,од каде со убод можат повторно да бидат внесени во кожата на човекот 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Епидемиологија</a:t>
            </a:r>
          </a:p>
          <a:p>
            <a:r>
              <a:rPr lang="ru-RU" dirty="0" smtClean="0"/>
              <a:t>СЗО=12 милиони луѓе страдаат од лајшманијаза- 500.000 нови случаи на Висцерална л.- 1-1.500.000 нови случаи на мукокутана лајшманијоза годишно</a:t>
            </a:r>
          </a:p>
          <a:p>
            <a:r>
              <a:rPr lang="ru-RU" dirty="0" smtClean="0"/>
              <a:t>Повеќе од 2.000 случаи пријавени меѓу американските војници во Ирак и во Авганистан од 2001 година</a:t>
            </a:r>
          </a:p>
          <a:p>
            <a:r>
              <a:rPr lang="ru-RU" dirty="0" smtClean="0"/>
              <a:t>Медитеранот- ендемско подрачје</a:t>
            </a:r>
          </a:p>
          <a:p>
            <a:r>
              <a:rPr lang="ru-RU" dirty="0" smtClean="0"/>
              <a:t>Македонија секоја година по десетици дијагностицирани</a:t>
            </a:r>
          </a:p>
          <a:p>
            <a:endParaRPr lang="mk-MK" dirty="0" smtClean="0"/>
          </a:p>
          <a:p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39871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Клиничка слика </a:t>
            </a:r>
          </a:p>
          <a:p>
            <a:r>
              <a:rPr lang="ru-RU" dirty="0" smtClean="0"/>
              <a:t>Стапки на асимптоматска инфекција 6,5: 1 кај децата до 18: 1 во возрасни</a:t>
            </a:r>
          </a:p>
          <a:p>
            <a:r>
              <a:rPr lang="ru-RU" dirty="0" smtClean="0"/>
              <a:t>Форми=асимптоматска, инапарентни, или самооздравувачка инфекција</a:t>
            </a:r>
          </a:p>
          <a:p>
            <a:r>
              <a:rPr lang="ru-RU" dirty="0" smtClean="0"/>
              <a:t>Класична висцерална лајшманиоза (кала-азар) продолжена температура, губење на тежината, хепатоспленомегалија, панцитопенија, и хипергамаглобулинемија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Периодот на инкубација е обично неколку (2-8) месеци, но  во ранг од 10 дена до повеќе од една година</a:t>
            </a:r>
          </a:p>
          <a:p>
            <a:r>
              <a:rPr lang="ru-RU" dirty="0" smtClean="0"/>
              <a:t>Лабораториски наоди вклучуваат анемија, леукопенија, тромбоцитопенија и </a:t>
            </a:r>
            <a:r>
              <a:rPr lang="en-US" dirty="0" err="1" smtClean="0"/>
              <a:t>hypergammaglobulinemia</a:t>
            </a:r>
            <a:r>
              <a:rPr lang="en-US" dirty="0" smtClean="0"/>
              <a:t> </a:t>
            </a:r>
          </a:p>
          <a:p>
            <a:r>
              <a:rPr lang="ru-RU" dirty="0" smtClean="0"/>
              <a:t>Леукопенија понекогаш до 1000 / мм3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Kala </a:t>
            </a:r>
            <a:r>
              <a:rPr lang="en-US" dirty="0" err="1" smtClean="0"/>
              <a:t>azar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mk-MK" dirty="0" smtClean="0"/>
              <a:t>дијагноза </a:t>
            </a:r>
          </a:p>
          <a:p>
            <a:r>
              <a:rPr lang="mk-MK" dirty="0" smtClean="0"/>
              <a:t>Докажување </a:t>
            </a:r>
            <a:r>
              <a:rPr lang="en-US" dirty="0" err="1" smtClean="0"/>
              <a:t>amastigotes</a:t>
            </a:r>
            <a:r>
              <a:rPr lang="en-US" dirty="0" smtClean="0"/>
              <a:t> </a:t>
            </a:r>
            <a:r>
              <a:rPr lang="mk-MK" dirty="0" smtClean="0"/>
              <a:t>во ткивото, изолирајќи </a:t>
            </a:r>
            <a:r>
              <a:rPr lang="en-US" dirty="0" err="1" smtClean="0"/>
              <a:t>promastigotes</a:t>
            </a:r>
            <a:r>
              <a:rPr lang="en-US" dirty="0" smtClean="0"/>
              <a:t> </a:t>
            </a:r>
            <a:r>
              <a:rPr lang="mk-MK" dirty="0" smtClean="0"/>
              <a:t>во културата, или со позитивен ПЦР </a:t>
            </a:r>
          </a:p>
          <a:p>
            <a:r>
              <a:rPr lang="mk-MK" dirty="0" smtClean="0"/>
              <a:t>биопсија на; црниот дроб, лимфните јазли</a:t>
            </a:r>
          </a:p>
          <a:p>
            <a:r>
              <a:rPr lang="mk-MK" dirty="0" smtClean="0"/>
              <a:t>аспирати на коскената срцевина и слезинката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3539</Words>
  <Application>Microsoft Office PowerPoint</Application>
  <PresentationFormat>On-screen Show (4:3)</PresentationFormat>
  <Paragraphs>561</Paragraphs>
  <Slides>107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Office Theme</vt:lpstr>
      <vt:lpstr>   </vt:lpstr>
      <vt:lpstr>   ЗООНОЗИТЕ КАКО РИЗИК ФАКТОР ЗА ПРОФЕСИОНАЛНО ЗАБОЛУВАЊЕ НА ВЕТЕРИНАРИТЕ И  </vt:lpstr>
      <vt:lpstr>   ЗООНОЗИТЕ КАКО РИЗИК ФАКТОР ЗА ПРОФЕСИОНАЛНО ЗАБОЛУВАЊЕ НА ВЕТЕРИНАРИТЕ  </vt:lpstr>
      <vt:lpstr>пневмонии</vt:lpstr>
      <vt:lpstr>пневмонии</vt:lpstr>
      <vt:lpstr>пневмонии  Causative Agents of Acute Pneumonia—Bacteria</vt:lpstr>
      <vt:lpstr>Пневмонии Causative Agents of Acute Pneumonia—Viruses</vt:lpstr>
      <vt:lpstr>Пневмонии  Causative Agents of Acute Pneumonia—Viruses</vt:lpstr>
      <vt:lpstr> Пневмонии  Acute Pneumonia—Other Agents </vt:lpstr>
      <vt:lpstr>Пневмонии  Causative Agents of Acute Pneumonia—Fungi</vt:lpstr>
      <vt:lpstr>пневмонии</vt:lpstr>
      <vt:lpstr>Пневмонии  Pulmonary Host Defenses</vt:lpstr>
      <vt:lpstr>Пневмонии  Pulmonary Host Defenses</vt:lpstr>
      <vt:lpstr>пневмонии</vt:lpstr>
      <vt:lpstr> Пневмонии Симптоми </vt:lpstr>
      <vt:lpstr>пневмонии</vt:lpstr>
      <vt:lpstr>Пневмонии  разграничување на бактериска од вирусн аинфекција </vt:lpstr>
      <vt:lpstr>пневмонии</vt:lpstr>
      <vt:lpstr>  Пневмонии CAP –community-acquired pneumonia  </vt:lpstr>
      <vt:lpstr>Пневмонии CAP</vt:lpstr>
      <vt:lpstr>пневмонии</vt:lpstr>
      <vt:lpstr>пневмонии</vt:lpstr>
      <vt:lpstr>Пневмонии лобарна</vt:lpstr>
      <vt:lpstr>Пневмонии билатерална пелуропнеумониа</vt:lpstr>
      <vt:lpstr>Пневмонии масивна-билатерална пелуропнеумониа</vt:lpstr>
      <vt:lpstr>Пневмониа стафилокона пневмониа</vt:lpstr>
      <vt:lpstr>пневмонии</vt:lpstr>
      <vt:lpstr>Пневмонии Q-треска</vt:lpstr>
      <vt:lpstr>пневмонии</vt:lpstr>
      <vt:lpstr>пневмонии</vt:lpstr>
      <vt:lpstr>пневмонии</vt:lpstr>
      <vt:lpstr>пневмонии</vt:lpstr>
      <vt:lpstr>пневмонии</vt:lpstr>
      <vt:lpstr>Коксиелоза Q-treska</vt:lpstr>
      <vt:lpstr>Коксиелоза Q-treska</vt:lpstr>
      <vt:lpstr>Коксиелоза Q-treska</vt:lpstr>
      <vt:lpstr>Коксиелоза Q-treska</vt:lpstr>
      <vt:lpstr>Коксиелоза Q-treska</vt:lpstr>
      <vt:lpstr>Коксиелоза Q-treska</vt:lpstr>
      <vt:lpstr>Коксиелоза Q-treska</vt:lpstr>
      <vt:lpstr>Коксиелоза Q-treska</vt:lpstr>
      <vt:lpstr>Коксиелоза Q-treska</vt:lpstr>
      <vt:lpstr>Коксиелоза Q-treska</vt:lpstr>
      <vt:lpstr>Коксиелоза Q-treska</vt:lpstr>
      <vt:lpstr>Коксиелоза Q-treska</vt:lpstr>
      <vt:lpstr>Коксиелоза Q-treska</vt:lpstr>
      <vt:lpstr>Коксиелоза Q-treska</vt:lpstr>
      <vt:lpstr>Коксиелоза Q-treska</vt:lpstr>
      <vt:lpstr>Коксиелоза Q-treska</vt:lpstr>
      <vt:lpstr>Хламидија инфекции </vt:lpstr>
      <vt:lpstr>Хламидија инфекции </vt:lpstr>
      <vt:lpstr>Chlamydial Species Causing Human Infections</vt:lpstr>
      <vt:lpstr>Хламидија инфекции </vt:lpstr>
      <vt:lpstr>Хламидија инфекции епидемиологија</vt:lpstr>
      <vt:lpstr>Хламидија инфекции епидемиологија</vt:lpstr>
      <vt:lpstr>Хламидија инфекции епидемиологија</vt:lpstr>
      <vt:lpstr>Хламидија инфекции епидемиологија</vt:lpstr>
      <vt:lpstr>Хламидија инфекции клиничка слика </vt:lpstr>
      <vt:lpstr>Хламидија инфекции </vt:lpstr>
      <vt:lpstr>Хламидија инфекции </vt:lpstr>
      <vt:lpstr>Хламидија инфекции </vt:lpstr>
      <vt:lpstr>Хламидија инфекции </vt:lpstr>
      <vt:lpstr>Микоплазма mycoplazma pneumoniae</vt:lpstr>
      <vt:lpstr>Микоплазма mycoplazma pneumoniae</vt:lpstr>
      <vt:lpstr>Микоплазма mycoplazma pneumoniae</vt:lpstr>
      <vt:lpstr>Микоплазма mycoplazma pneumoniae</vt:lpstr>
      <vt:lpstr>Микоплазма mycoplazma pneumoniae</vt:lpstr>
      <vt:lpstr>Микоплазма mycoplazma pneumoniae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Brucellosis</vt:lpstr>
      <vt:lpstr>Kala azar</vt:lpstr>
      <vt:lpstr>Kala azar Visceral Leishmaniasis</vt:lpstr>
      <vt:lpstr>Kala azar</vt:lpstr>
      <vt:lpstr>Kala azar</vt:lpstr>
      <vt:lpstr>Kala azar</vt:lpstr>
      <vt:lpstr>Kala azar</vt:lpstr>
      <vt:lpstr>Kala azar</vt:lpstr>
      <vt:lpstr>Kala azar</vt:lpstr>
      <vt:lpstr>Kala azar</vt:lpstr>
      <vt:lpstr>Kala azar</vt:lpstr>
      <vt:lpstr>Kala azar</vt:lpstr>
      <vt:lpstr>Kala azar</vt:lpstr>
      <vt:lpstr>Kala azar</vt:lpstr>
      <vt:lpstr>Kala azar</vt:lpstr>
      <vt:lpstr>Cutaneous Leishmaniasis</vt:lpstr>
      <vt:lpstr>Cutaneous Leishmaniasis New World cl caused by L.guyanensis</vt:lpstr>
      <vt:lpstr> ЗООНОЗИТЕ КАКО РИЗИК ФАКТОР ЗА ПРОФЕСИОНАЛНО ЗАБОЛУВАЊЕ НА ВЕТЕРИНАРИТЕ </vt:lpstr>
      <vt:lpstr> ЗООНОЗИТЕ КАКО РИЗИК ФАКТОР ЗА ПРОФЕСИОНАЛНО ЗАБОЛУВАЊЕ НА ВЕТЕРИНАРИТЕ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пневмонии</dc:title>
  <dc:creator>Vele</dc:creator>
  <cp:lastModifiedBy>Vele</cp:lastModifiedBy>
  <cp:revision>130</cp:revision>
  <dcterms:created xsi:type="dcterms:W3CDTF">2006-08-16T00:00:00Z</dcterms:created>
  <dcterms:modified xsi:type="dcterms:W3CDTF">2014-10-31T08:05:02Z</dcterms:modified>
</cp:coreProperties>
</file>